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674" r:id="rId2"/>
    <p:sldMasterId id="2147483686" r:id="rId3"/>
  </p:sldMasterIdLst>
  <p:sldIdLst>
    <p:sldId id="293" r:id="rId4"/>
    <p:sldId id="294" r:id="rId5"/>
    <p:sldId id="296" r:id="rId6"/>
    <p:sldId id="297" r:id="rId7"/>
    <p:sldId id="298" r:id="rId8"/>
    <p:sldId id="299" r:id="rId9"/>
    <p:sldId id="300" r:id="rId10"/>
    <p:sldId id="301" r:id="rId11"/>
    <p:sldId id="302" r:id="rId12"/>
    <p:sldId id="303" r:id="rId13"/>
    <p:sldId id="304" r:id="rId14"/>
    <p:sldId id="305" r:id="rId15"/>
    <p:sldId id="306" r:id="rId16"/>
    <p:sldId id="307" r:id="rId17"/>
    <p:sldId id="308" r:id="rId18"/>
    <p:sldId id="309" r:id="rId19"/>
    <p:sldId id="312" r:id="rId20"/>
    <p:sldId id="314" r:id="rId21"/>
    <p:sldId id="315" r:id="rId22"/>
    <p:sldId id="310" r:id="rId23"/>
    <p:sldId id="313" r:id="rId24"/>
    <p:sldId id="295" r:id="rId2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eredig Cattanach-Chell" initials="CC" lastIdx="2" clrIdx="0">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CCFDB"/>
    <a:srgbClr val="8E74A0"/>
    <a:srgbClr val="ECE5EF"/>
    <a:srgbClr val="DFD3E5"/>
    <a:srgbClr val="D1C3D9"/>
    <a:srgbClr val="7EC246"/>
    <a:srgbClr val="5C9330"/>
    <a:srgbClr val="3CB668"/>
    <a:srgbClr val="2A7F49"/>
    <a:srgbClr val="369D5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6" d="100"/>
          <a:sy n="106" d="100"/>
        </p:scale>
        <p:origin x="-114"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commentAuthors" Target="commentAuthor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hyperlink" Target="http://www.ocr.org.uk/computerscience" TargetMode="External"/><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Rectangle 9"/>
          <p:cNvSpPr/>
          <p:nvPr userDrawn="1"/>
        </p:nvSpPr>
        <p:spPr>
          <a:xfrm>
            <a:off x="0" y="6021288"/>
            <a:ext cx="9252520" cy="8367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Content Placeholder 2" descr="GCSE (9-1) Computer Science "/>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26988"/>
            <a:ext cx="9180513" cy="6884988"/>
          </a:xfrm>
          <a:prstGeom prst="rect">
            <a:avLst/>
          </a:prstGeom>
        </p:spPr>
      </p:pic>
      <p:sp>
        <p:nvSpPr>
          <p:cNvPr id="2" name="Title 1"/>
          <p:cNvSpPr>
            <a:spLocks noGrp="1"/>
          </p:cNvSpPr>
          <p:nvPr>
            <p:ph type="ctrTitle"/>
          </p:nvPr>
        </p:nvSpPr>
        <p:spPr>
          <a:xfrm>
            <a:off x="323528" y="2564904"/>
            <a:ext cx="3312368" cy="1470025"/>
          </a:xfrm>
        </p:spPr>
        <p:txBody>
          <a:bodyPr>
            <a:normAutofit/>
          </a:bodyPr>
          <a:lstStyle>
            <a:lvl1pPr algn="l">
              <a:defRPr sz="2000" b="1">
                <a:solidFill>
                  <a:schemeClr val="bg1"/>
                </a:solidFill>
              </a:defRPr>
            </a:lvl1pPr>
          </a:lstStyle>
          <a:p>
            <a:r>
              <a:rPr lang="en-US" dirty="0" smtClean="0"/>
              <a:t>Click to edit Master title style</a:t>
            </a:r>
            <a:endParaRPr lang="en-GB" dirty="0"/>
          </a:p>
        </p:txBody>
      </p:sp>
      <p:sp>
        <p:nvSpPr>
          <p:cNvPr id="14" name="TextBox 13">
            <a:hlinkClick r:id="rId3"/>
          </p:cNvPr>
          <p:cNvSpPr txBox="1"/>
          <p:nvPr userDrawn="1"/>
        </p:nvSpPr>
        <p:spPr>
          <a:xfrm>
            <a:off x="395536" y="5013176"/>
            <a:ext cx="2232248" cy="369332"/>
          </a:xfrm>
          <a:prstGeom prst="rect">
            <a:avLst/>
          </a:prstGeom>
          <a:noFill/>
        </p:spPr>
        <p:txBody>
          <a:bodyPr wrap="square" rtlCol="0">
            <a:spAutoFit/>
          </a:bodyPr>
          <a:lstStyle/>
          <a:p>
            <a:r>
              <a:rPr lang="en-GB" dirty="0" smtClean="0"/>
              <a:t>    </a:t>
            </a:r>
            <a:endParaRPr lang="en-GB" dirty="0"/>
          </a:p>
        </p:txBody>
      </p:sp>
    </p:spTree>
    <p:extLst>
      <p:ext uri="{BB962C8B-B14F-4D97-AF65-F5344CB8AC3E}">
        <p14:creationId xmlns:p14="http://schemas.microsoft.com/office/powerpoint/2010/main" val="192263945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26/05/2016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392349280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26/05/2016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727400061"/>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C4276AC-4418-4156-944D-CCC8F5C7C5E5}" type="datetimeFigureOut">
              <a:rPr lang="en-GB" smtClean="0"/>
              <a:t>26/05/2016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29744574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C4276AC-4418-4156-944D-CCC8F5C7C5E5}" type="datetimeFigureOut">
              <a:rPr lang="en-GB" smtClean="0"/>
              <a:t>26/05/2016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32750351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C4276AC-4418-4156-944D-CCC8F5C7C5E5}" type="datetimeFigureOut">
              <a:rPr lang="en-GB" smtClean="0"/>
              <a:t>26/05/2016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6380718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C4276AC-4418-4156-944D-CCC8F5C7C5E5}" type="datetimeFigureOut">
              <a:rPr lang="en-GB" smtClean="0"/>
              <a:t>26/05/2016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9177774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C4276AC-4418-4156-944D-CCC8F5C7C5E5}" type="datetimeFigureOut">
              <a:rPr lang="en-GB" smtClean="0"/>
              <a:t>26/05/2016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37827486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C4276AC-4418-4156-944D-CCC8F5C7C5E5}" type="datetimeFigureOut">
              <a:rPr lang="en-GB" smtClean="0"/>
              <a:t>26/05/2016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8294955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4276AC-4418-4156-944D-CCC8F5C7C5E5}" type="datetimeFigureOut">
              <a:rPr lang="en-GB" smtClean="0"/>
              <a:t>26/05/2016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665952880"/>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4276AC-4418-4156-944D-CCC8F5C7C5E5}" type="datetimeFigureOut">
              <a:rPr lang="en-GB" smtClean="0"/>
              <a:t>26/05/2016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25580284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404664"/>
            <a:ext cx="9144000" cy="778098"/>
          </a:xfrm>
          <a:solidFill>
            <a:srgbClr val="7CCFDB"/>
          </a:solidFill>
        </p:spPr>
        <p:txBody>
          <a:bodyPr/>
          <a:lstStyle>
            <a:lvl1pPr marL="444500" indent="0" algn="l" defTabSz="444500">
              <a:defRPr>
                <a:solidFill>
                  <a:schemeClr val="bg1"/>
                </a:solidFill>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sz="2600"/>
            </a:lvl1pPr>
            <a:lvl2pPr marL="742950" indent="-285750">
              <a:buFont typeface="Arial" panose="020B0604020202020204" pitchFamily="34" charset="0"/>
              <a:buChar char="•"/>
              <a:defRPr sz="2400"/>
            </a:lvl2pPr>
            <a:lvl3pPr>
              <a:defRPr sz="2200"/>
            </a:lvl3pPr>
            <a:lvl4pPr>
              <a:defRPr sz="18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26/05/2016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844895388"/>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4276AC-4418-4156-944D-CCC8F5C7C5E5}" type="datetimeFigureOut">
              <a:rPr lang="en-GB" smtClean="0"/>
              <a:t>26/05/2016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24272874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C4276AC-4418-4156-944D-CCC8F5C7C5E5}" type="datetimeFigureOut">
              <a:rPr lang="en-GB" smtClean="0"/>
              <a:t>26/05/2016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23381297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C4276AC-4418-4156-944D-CCC8F5C7C5E5}" type="datetimeFigureOut">
              <a:rPr lang="en-GB" smtClean="0"/>
              <a:t>26/05/2016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387137747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D7F2B91-7EF0-4524-848B-0DDCB062F8EB}" type="datetimeFigureOut">
              <a:rPr lang="en-GB" smtClean="0"/>
              <a:t>26/05/2016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101042984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7F2B91-7EF0-4524-848B-0DDCB062F8EB}" type="datetimeFigureOut">
              <a:rPr lang="en-GB" smtClean="0"/>
              <a:t>26/05/2016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386795465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7F2B91-7EF0-4524-848B-0DDCB062F8EB}" type="datetimeFigureOut">
              <a:rPr lang="en-GB" smtClean="0"/>
              <a:t>26/05/2016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97360932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D7F2B91-7EF0-4524-848B-0DDCB062F8EB}" type="datetimeFigureOut">
              <a:rPr lang="en-GB" smtClean="0"/>
              <a:t>26/05/2016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334409596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D7F2B91-7EF0-4524-848B-0DDCB062F8EB}" type="datetimeFigureOut">
              <a:rPr lang="en-GB" smtClean="0"/>
              <a:t>26/05/2016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177482553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D7F2B91-7EF0-4524-848B-0DDCB062F8EB}" type="datetimeFigureOut">
              <a:rPr lang="en-GB" smtClean="0"/>
              <a:t>26/05/2016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188889343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7F2B91-7EF0-4524-848B-0DDCB062F8EB}" type="datetimeFigureOut">
              <a:rPr lang="en-GB" smtClean="0"/>
              <a:t>26/05/2016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6421883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4406900"/>
            <a:ext cx="9144000" cy="1362075"/>
          </a:xfrm>
          <a:solidFill>
            <a:srgbClr val="7CCFDB"/>
          </a:solidFill>
        </p:spPr>
        <p:txBody>
          <a:bodyPr anchor="t"/>
          <a:lstStyle>
            <a:lvl1pPr algn="r">
              <a:defRPr sz="4000" b="1" cap="all">
                <a:solidFill>
                  <a:schemeClr val="bg1"/>
                </a:solidFill>
              </a:defRPr>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2" y="2906713"/>
            <a:ext cx="8421687" cy="1500187"/>
          </a:xfrm>
        </p:spPr>
        <p:txBody>
          <a:bodyPr anchor="b"/>
          <a:lstStyle>
            <a:lvl1pPr marL="0" indent="0" algn="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26/05/2016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715221678"/>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7F2B91-7EF0-4524-848B-0DDCB062F8EB}" type="datetimeFigureOut">
              <a:rPr lang="en-GB" smtClean="0"/>
              <a:t>26/05/2016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273719791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7F2B91-7EF0-4524-848B-0DDCB062F8EB}" type="datetimeFigureOut">
              <a:rPr lang="en-GB" smtClean="0"/>
              <a:t>26/05/2016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140330125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7F2B91-7EF0-4524-848B-0DDCB062F8EB}" type="datetimeFigureOut">
              <a:rPr lang="en-GB" smtClean="0"/>
              <a:t>26/05/2016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49991353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7F2B91-7EF0-4524-848B-0DDCB062F8EB}" type="datetimeFigureOut">
              <a:rPr lang="en-GB" smtClean="0"/>
              <a:t>26/05/2016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31393463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Title 1"/>
          <p:cNvSpPr>
            <a:spLocks noGrp="1"/>
          </p:cNvSpPr>
          <p:nvPr>
            <p:ph type="title"/>
          </p:nvPr>
        </p:nvSpPr>
        <p:spPr>
          <a:xfrm>
            <a:off x="0" y="404664"/>
            <a:ext cx="9144000" cy="778098"/>
          </a:xfrm>
          <a:solidFill>
            <a:srgbClr val="7CCFDB"/>
          </a:solidFill>
        </p:spPr>
        <p:txBody>
          <a:bodyPr/>
          <a:lstStyle>
            <a:lvl1pPr marL="444500" indent="0" algn="l" defTabSz="360363">
              <a:defRPr>
                <a:solidFill>
                  <a:schemeClr val="bg1"/>
                </a:solidFill>
              </a:defRPr>
            </a:lvl1pPr>
          </a:lstStyle>
          <a:p>
            <a:r>
              <a:rPr lang="en-US" dirty="0" smtClean="0"/>
              <a:t>Click to edit Master title style</a:t>
            </a:r>
            <a:endParaRPr lang="en-GB" dirty="0"/>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26/05/2016</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339271559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26/05/2016</a:t>
            </a:fld>
            <a:endParaRPr lang="en-GB"/>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GB"/>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
        <p:nvSpPr>
          <p:cNvPr id="10" name="Title 1"/>
          <p:cNvSpPr>
            <a:spLocks noGrp="1"/>
          </p:cNvSpPr>
          <p:nvPr>
            <p:ph type="title"/>
          </p:nvPr>
        </p:nvSpPr>
        <p:spPr>
          <a:xfrm>
            <a:off x="0" y="274638"/>
            <a:ext cx="9144000" cy="778098"/>
          </a:xfrm>
          <a:solidFill>
            <a:srgbClr val="7CCFDB"/>
          </a:solidFill>
        </p:spPr>
        <p:txBody>
          <a:bodyPr/>
          <a:lstStyle>
            <a:lvl1pPr>
              <a:defRPr>
                <a:solidFill>
                  <a:schemeClr val="bg1"/>
                </a:solidFill>
              </a:defRPr>
            </a:lvl1pPr>
          </a:lstStyle>
          <a:p>
            <a:r>
              <a:rPr lang="en-US" dirty="0" smtClean="0"/>
              <a:t>Click to edit Master title style</a:t>
            </a:r>
            <a:endParaRPr lang="en-GB" dirty="0"/>
          </a:p>
        </p:txBody>
      </p:sp>
    </p:spTree>
    <p:extLst>
      <p:ext uri="{BB962C8B-B14F-4D97-AF65-F5344CB8AC3E}">
        <p14:creationId xmlns:p14="http://schemas.microsoft.com/office/powerpoint/2010/main" val="314508797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26/05/2016</a:t>
            </a:fld>
            <a:endParaRPr lang="en-GB"/>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GB"/>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
        <p:nvSpPr>
          <p:cNvPr id="6" name="Title 1"/>
          <p:cNvSpPr>
            <a:spLocks noGrp="1"/>
          </p:cNvSpPr>
          <p:nvPr>
            <p:ph type="title"/>
          </p:nvPr>
        </p:nvSpPr>
        <p:spPr>
          <a:xfrm>
            <a:off x="0" y="274638"/>
            <a:ext cx="9144000" cy="778098"/>
          </a:xfrm>
          <a:solidFill>
            <a:srgbClr val="7CCFDB"/>
          </a:solidFill>
        </p:spPr>
        <p:txBody>
          <a:bodyPr/>
          <a:lstStyle>
            <a:lvl1pPr>
              <a:defRPr>
                <a:solidFill>
                  <a:schemeClr val="bg1"/>
                </a:solidFill>
              </a:defRPr>
            </a:lvl1pPr>
          </a:lstStyle>
          <a:p>
            <a:r>
              <a:rPr lang="en-US" dirty="0" smtClean="0"/>
              <a:t>Click to edit Master title style</a:t>
            </a:r>
            <a:endParaRPr lang="en-GB" dirty="0"/>
          </a:p>
        </p:txBody>
      </p:sp>
    </p:spTree>
    <p:extLst>
      <p:ext uri="{BB962C8B-B14F-4D97-AF65-F5344CB8AC3E}">
        <p14:creationId xmlns:p14="http://schemas.microsoft.com/office/powerpoint/2010/main" val="422716620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8970124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26/05/2016</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4122129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26/05/2016</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9522779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0" y="6021288"/>
            <a:ext cx="9144000" cy="829262"/>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1"/>
            <a:ext cx="8229600" cy="427765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TextBox 6"/>
          <p:cNvSpPr txBox="1"/>
          <p:nvPr userDrawn="1"/>
        </p:nvSpPr>
        <p:spPr>
          <a:xfrm>
            <a:off x="8388424" y="6525344"/>
            <a:ext cx="1728192" cy="215444"/>
          </a:xfrm>
          <a:prstGeom prst="rect">
            <a:avLst/>
          </a:prstGeom>
          <a:noFill/>
        </p:spPr>
        <p:txBody>
          <a:bodyPr wrap="square" rtlCol="0">
            <a:spAutoFit/>
          </a:bodyPr>
          <a:lstStyle/>
          <a:p>
            <a:r>
              <a:rPr lang="en-GB" sz="800" dirty="0" smtClean="0">
                <a:latin typeface="Arial" panose="020B0604020202020204" pitchFamily="34" charset="0"/>
                <a:cs typeface="Arial" panose="020B0604020202020204" pitchFamily="34" charset="0"/>
              </a:rPr>
              <a:t>© OCR 2016</a:t>
            </a:r>
            <a:endParaRPr lang="en-GB"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776332"/>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rgbClr val="7CCFDB"/>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4276AC-4418-4156-944D-CCC8F5C7C5E5}" type="datetimeFigureOut">
              <a:rPr lang="en-GB" smtClean="0"/>
              <a:t>26/05/2016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20C22D-384E-4D13-BEA7-4A9EF786DD0B}" type="slidenum">
              <a:rPr lang="en-GB" smtClean="0"/>
              <a:t>‹#›</a:t>
            </a:fld>
            <a:endParaRPr lang="en-GB"/>
          </a:p>
        </p:txBody>
      </p:sp>
    </p:spTree>
    <p:extLst>
      <p:ext uri="{BB962C8B-B14F-4D97-AF65-F5344CB8AC3E}">
        <p14:creationId xmlns:p14="http://schemas.microsoft.com/office/powerpoint/2010/main" val="3287130370"/>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7F2B91-7EF0-4524-848B-0DDCB062F8EB}" type="datetimeFigureOut">
              <a:rPr lang="en-GB" smtClean="0"/>
              <a:t>26/05/2016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3071F6-682F-47A3-ACEB-7B8FCB939DCF}" type="slidenum">
              <a:rPr lang="en-GB" smtClean="0"/>
              <a:t>‹#›</a:t>
            </a:fld>
            <a:endParaRPr lang="en-GB"/>
          </a:p>
        </p:txBody>
      </p:sp>
    </p:spTree>
    <p:extLst>
      <p:ext uri="{BB962C8B-B14F-4D97-AF65-F5344CB8AC3E}">
        <p14:creationId xmlns:p14="http://schemas.microsoft.com/office/powerpoint/2010/main" val="708097429"/>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mailto:resources.feedback@ocr.org.uk"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GB" dirty="0" smtClean="0"/>
              <a:t>Unit 1.3 Storage</a:t>
            </a:r>
            <a:br>
              <a:rPr lang="en-GB" dirty="0" smtClean="0"/>
            </a:br>
            <a:r>
              <a:rPr lang="en-GB" dirty="0" smtClean="0"/>
              <a:t>Lesson 2: Storing </a:t>
            </a:r>
            <a:r>
              <a:rPr lang="en-GB" dirty="0" smtClean="0"/>
              <a:t>Data</a:t>
            </a:r>
            <a:endParaRPr lang="en-GB" dirty="0"/>
          </a:p>
        </p:txBody>
      </p:sp>
    </p:spTree>
    <p:extLst>
      <p:ext uri="{BB962C8B-B14F-4D97-AF65-F5344CB8AC3E}">
        <p14:creationId xmlns:p14="http://schemas.microsoft.com/office/powerpoint/2010/main" val="38914654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Activity 1 – Answers</a:t>
            </a:r>
          </a:p>
        </p:txBody>
      </p:sp>
      <p:graphicFrame>
        <p:nvGraphicFramePr>
          <p:cNvPr id="6" name="Table 5"/>
          <p:cNvGraphicFramePr>
            <a:graphicFrameLocks noGrp="1"/>
          </p:cNvGraphicFramePr>
          <p:nvPr>
            <p:extLst>
              <p:ext uri="{D42A27DB-BD31-4B8C-83A1-F6EECF244321}">
                <p14:modId xmlns:p14="http://schemas.microsoft.com/office/powerpoint/2010/main" val="3816005395"/>
              </p:ext>
            </p:extLst>
          </p:nvPr>
        </p:nvGraphicFramePr>
        <p:xfrm>
          <a:off x="539552" y="1484784"/>
          <a:ext cx="7992889" cy="3712972"/>
        </p:xfrm>
        <a:graphic>
          <a:graphicData uri="http://schemas.openxmlformats.org/drawingml/2006/table">
            <a:tbl>
              <a:tblPr firstRow="1" firstCol="1" bandRow="1"/>
              <a:tblGrid>
                <a:gridCol w="2632146"/>
                <a:gridCol w="1105697"/>
                <a:gridCol w="4255046"/>
              </a:tblGrid>
              <a:tr h="265430">
                <a:tc>
                  <a:txBody>
                    <a:bodyPr/>
                    <a:lstStyle/>
                    <a:p>
                      <a:pPr algn="ctr">
                        <a:lnSpc>
                          <a:spcPct val="106000"/>
                        </a:lnSpc>
                        <a:spcAft>
                          <a:spcPts val="0"/>
                        </a:spcAft>
                      </a:pPr>
                      <a:r>
                        <a:rPr lang="en-GB" sz="1000" b="1" kern="1200">
                          <a:solidFill>
                            <a:srgbClr val="FFFFFF"/>
                          </a:solidFill>
                          <a:effectLst/>
                          <a:latin typeface="Arial"/>
                          <a:ea typeface="Times New Roman"/>
                          <a:cs typeface="Times New Roman"/>
                        </a:rPr>
                        <a:t>Scenario</a:t>
                      </a:r>
                      <a:endParaRPr lang="en-GB" sz="1100">
                        <a:effectLst/>
                        <a:latin typeface="Calibri"/>
                        <a:ea typeface="Calibri"/>
                        <a:cs typeface="Times New Roman"/>
                      </a:endParaRPr>
                    </a:p>
                  </a:txBody>
                  <a:tcPr marL="60960" marR="60960"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7CCFDB"/>
                    </a:solidFill>
                  </a:tcPr>
                </a:tc>
                <a:tc>
                  <a:txBody>
                    <a:bodyPr/>
                    <a:lstStyle/>
                    <a:p>
                      <a:pPr algn="ctr">
                        <a:lnSpc>
                          <a:spcPct val="106000"/>
                        </a:lnSpc>
                        <a:spcAft>
                          <a:spcPts val="0"/>
                        </a:spcAft>
                      </a:pPr>
                      <a:r>
                        <a:rPr lang="en-GB" sz="1000" b="1" kern="1200">
                          <a:solidFill>
                            <a:srgbClr val="FFFFFF"/>
                          </a:solidFill>
                          <a:effectLst/>
                          <a:latin typeface="Arial"/>
                          <a:ea typeface="Times New Roman"/>
                          <a:cs typeface="Times New Roman"/>
                        </a:rPr>
                        <a:t>Type of Storage</a:t>
                      </a:r>
                      <a:endParaRPr lang="en-GB" sz="1100">
                        <a:effectLst/>
                        <a:latin typeface="Calibri"/>
                        <a:ea typeface="Calibri"/>
                        <a:cs typeface="Times New Roman"/>
                      </a:endParaRPr>
                    </a:p>
                  </a:txBody>
                  <a:tcPr marL="60960" marR="60960"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7CCFDB"/>
                    </a:solidFill>
                  </a:tcPr>
                </a:tc>
                <a:tc>
                  <a:txBody>
                    <a:bodyPr/>
                    <a:lstStyle/>
                    <a:p>
                      <a:pPr algn="ctr">
                        <a:lnSpc>
                          <a:spcPct val="106000"/>
                        </a:lnSpc>
                        <a:spcAft>
                          <a:spcPts val="0"/>
                        </a:spcAft>
                      </a:pPr>
                      <a:r>
                        <a:rPr lang="en-GB" sz="1000" b="1" kern="1200">
                          <a:solidFill>
                            <a:srgbClr val="FFFFFF"/>
                          </a:solidFill>
                          <a:effectLst/>
                          <a:latin typeface="Arial"/>
                          <a:ea typeface="Times New Roman"/>
                          <a:cs typeface="Times New Roman"/>
                        </a:rPr>
                        <a:t>Justification</a:t>
                      </a:r>
                      <a:endParaRPr lang="en-GB" sz="1100">
                        <a:effectLst/>
                        <a:latin typeface="Calibri"/>
                        <a:ea typeface="Calibri"/>
                        <a:cs typeface="Times New Roman"/>
                      </a:endParaRPr>
                    </a:p>
                  </a:txBody>
                  <a:tcPr marL="60960" marR="60960"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7CCFDB"/>
                    </a:solidFill>
                  </a:tcPr>
                </a:tc>
              </a:tr>
              <a:tr h="664210">
                <a:tc>
                  <a:txBody>
                    <a:bodyPr/>
                    <a:lstStyle/>
                    <a:p>
                      <a:pPr>
                        <a:lnSpc>
                          <a:spcPct val="106000"/>
                        </a:lnSpc>
                        <a:spcAft>
                          <a:spcPts val="0"/>
                        </a:spcAft>
                      </a:pPr>
                      <a:r>
                        <a:rPr lang="en-GB" sz="1100" b="1" kern="1200">
                          <a:solidFill>
                            <a:srgbClr val="FFFFFF"/>
                          </a:solidFill>
                          <a:effectLst/>
                          <a:latin typeface="Arial"/>
                          <a:ea typeface="Times New Roman"/>
                          <a:cs typeface="Times New Roman"/>
                        </a:rPr>
                        <a:t>A student needs to bring their homework into school</a:t>
                      </a:r>
                      <a:endParaRPr lang="en-GB" sz="1100">
                        <a:effectLst/>
                        <a:latin typeface="Calibri"/>
                        <a:ea typeface="Calibri"/>
                        <a:cs typeface="Times New Roman"/>
                      </a:endParaRPr>
                    </a:p>
                  </a:txBody>
                  <a:tcPr marL="60960" marR="60960"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CCFDB"/>
                    </a:solidFill>
                  </a:tcPr>
                </a:tc>
                <a:tc>
                  <a:txBody>
                    <a:bodyPr/>
                    <a:lstStyle/>
                    <a:p>
                      <a:pPr algn="ctr">
                        <a:lnSpc>
                          <a:spcPct val="106000"/>
                        </a:lnSpc>
                        <a:spcAft>
                          <a:spcPts val="0"/>
                        </a:spcAft>
                      </a:pPr>
                      <a:r>
                        <a:rPr lang="en-GB" sz="1000" kern="1200">
                          <a:solidFill>
                            <a:srgbClr val="000000"/>
                          </a:solidFill>
                          <a:effectLst/>
                          <a:latin typeface="Arial"/>
                          <a:ea typeface="Times New Roman"/>
                          <a:cs typeface="Times New Roman"/>
                        </a:rPr>
                        <a:t> Solid state</a:t>
                      </a:r>
                      <a:endParaRPr lang="en-GB" sz="1100">
                        <a:effectLst/>
                        <a:latin typeface="Calibri"/>
                        <a:ea typeface="Calibri"/>
                        <a:cs typeface="Times New Roman"/>
                      </a:endParaRPr>
                    </a:p>
                  </a:txBody>
                  <a:tcPr marL="60960" marR="60960"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FDDE5"/>
                    </a:solidFill>
                  </a:tcPr>
                </a:tc>
                <a:tc>
                  <a:txBody>
                    <a:bodyPr/>
                    <a:lstStyle/>
                    <a:p>
                      <a:pPr>
                        <a:lnSpc>
                          <a:spcPct val="106000"/>
                        </a:lnSpc>
                        <a:spcAft>
                          <a:spcPts val="0"/>
                        </a:spcAft>
                      </a:pPr>
                      <a:r>
                        <a:rPr lang="en-GB" sz="1000" kern="1200">
                          <a:solidFill>
                            <a:srgbClr val="000000"/>
                          </a:solidFill>
                          <a:effectLst/>
                          <a:latin typeface="Arial"/>
                          <a:ea typeface="Times New Roman"/>
                          <a:cs typeface="Times New Roman"/>
                        </a:rPr>
                        <a:t>e.g. </a:t>
                      </a:r>
                      <a:endParaRPr lang="en-GB" sz="1100">
                        <a:effectLst/>
                        <a:latin typeface="Calibri"/>
                        <a:ea typeface="Calibri"/>
                        <a:cs typeface="Times New Roman"/>
                      </a:endParaRPr>
                    </a:p>
                    <a:p>
                      <a:pPr>
                        <a:lnSpc>
                          <a:spcPct val="106000"/>
                        </a:lnSpc>
                        <a:spcAft>
                          <a:spcPts val="0"/>
                        </a:spcAft>
                      </a:pPr>
                      <a:r>
                        <a:rPr lang="en-GB" sz="1000" kern="1200">
                          <a:solidFill>
                            <a:srgbClr val="000000"/>
                          </a:solidFill>
                          <a:effectLst/>
                          <a:latin typeface="Arial"/>
                          <a:ea typeface="Times New Roman"/>
                          <a:cs typeface="Times New Roman"/>
                        </a:rPr>
                        <a:t>Portable – for carrying to and from school</a:t>
                      </a:r>
                      <a:endParaRPr lang="en-GB" sz="1100">
                        <a:effectLst/>
                        <a:latin typeface="Calibri"/>
                        <a:ea typeface="Calibri"/>
                        <a:cs typeface="Times New Roman"/>
                      </a:endParaRPr>
                    </a:p>
                    <a:p>
                      <a:pPr>
                        <a:lnSpc>
                          <a:spcPct val="106000"/>
                        </a:lnSpc>
                        <a:spcAft>
                          <a:spcPts val="0"/>
                        </a:spcAft>
                      </a:pPr>
                      <a:r>
                        <a:rPr lang="en-GB" sz="1000" kern="1200">
                          <a:solidFill>
                            <a:srgbClr val="000000"/>
                          </a:solidFill>
                          <a:effectLst/>
                          <a:latin typeface="Arial"/>
                          <a:ea typeface="Times New Roman"/>
                          <a:cs typeface="Times New Roman"/>
                        </a:rPr>
                        <a:t>Durable – can be knocked around in bags and not break</a:t>
                      </a:r>
                      <a:endParaRPr lang="en-GB" sz="1100">
                        <a:effectLst/>
                        <a:latin typeface="Calibri"/>
                        <a:ea typeface="Calibri"/>
                        <a:cs typeface="Times New Roman"/>
                      </a:endParaRPr>
                    </a:p>
                    <a:p>
                      <a:pPr>
                        <a:lnSpc>
                          <a:spcPct val="106000"/>
                        </a:lnSpc>
                        <a:spcAft>
                          <a:spcPts val="0"/>
                        </a:spcAft>
                      </a:pPr>
                      <a:r>
                        <a:rPr lang="en-GB" sz="1000" kern="1200">
                          <a:solidFill>
                            <a:srgbClr val="000000"/>
                          </a:solidFill>
                          <a:effectLst/>
                          <a:latin typeface="Arial"/>
                          <a:ea typeface="Times New Roman"/>
                          <a:cs typeface="Times New Roman"/>
                        </a:rPr>
                        <a:t>Fairly reliable – unlikely to get scratch like optical</a:t>
                      </a:r>
                      <a:endParaRPr lang="en-GB" sz="1100">
                        <a:effectLst/>
                        <a:latin typeface="Calibri"/>
                        <a:ea typeface="Calibri"/>
                        <a:cs typeface="Times New Roman"/>
                      </a:endParaRPr>
                    </a:p>
                  </a:txBody>
                  <a:tcPr marL="60960" marR="60960"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FDDE5"/>
                    </a:solidFill>
                  </a:tcPr>
                </a:tc>
              </a:tr>
              <a:tr h="703580">
                <a:tc>
                  <a:txBody>
                    <a:bodyPr/>
                    <a:lstStyle/>
                    <a:p>
                      <a:pPr>
                        <a:lnSpc>
                          <a:spcPct val="106000"/>
                        </a:lnSpc>
                        <a:spcAft>
                          <a:spcPts val="0"/>
                        </a:spcAft>
                      </a:pPr>
                      <a:r>
                        <a:rPr lang="en-GB" sz="1100" b="1" kern="1200">
                          <a:solidFill>
                            <a:srgbClr val="FFFFFF"/>
                          </a:solidFill>
                          <a:effectLst/>
                          <a:latin typeface="Arial"/>
                          <a:ea typeface="Times New Roman"/>
                          <a:cs typeface="Times New Roman"/>
                        </a:rPr>
                        <a:t>A media student needs to store a video they have made to distribute to their friends</a:t>
                      </a:r>
                      <a:endParaRPr lang="en-GB" sz="1100">
                        <a:effectLst/>
                        <a:latin typeface="Calibri"/>
                        <a:ea typeface="Calibri"/>
                        <a:cs typeface="Times New Roman"/>
                      </a:endParaRPr>
                    </a:p>
                  </a:txBody>
                  <a:tcPr marL="60960" marR="60960"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CCFDB"/>
                    </a:solidFill>
                  </a:tcPr>
                </a:tc>
                <a:tc>
                  <a:txBody>
                    <a:bodyPr/>
                    <a:lstStyle/>
                    <a:p>
                      <a:pPr algn="ctr">
                        <a:lnSpc>
                          <a:spcPct val="106000"/>
                        </a:lnSpc>
                        <a:spcAft>
                          <a:spcPts val="0"/>
                        </a:spcAft>
                      </a:pPr>
                      <a:r>
                        <a:rPr lang="en-GB" sz="1000" kern="1200">
                          <a:solidFill>
                            <a:srgbClr val="000000"/>
                          </a:solidFill>
                          <a:effectLst/>
                          <a:latin typeface="Arial"/>
                          <a:ea typeface="Times New Roman"/>
                          <a:cs typeface="Times New Roman"/>
                        </a:rPr>
                        <a:t>Optical/Solid state </a:t>
                      </a:r>
                      <a:endParaRPr lang="en-GB" sz="1100">
                        <a:effectLst/>
                        <a:latin typeface="Calibri"/>
                        <a:ea typeface="Calibri"/>
                        <a:cs typeface="Times New Roman"/>
                      </a:endParaRPr>
                    </a:p>
                  </a:txBody>
                  <a:tcPr marL="60960" marR="60960"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6EBF0"/>
                    </a:solidFill>
                  </a:tcPr>
                </a:tc>
                <a:tc>
                  <a:txBody>
                    <a:bodyPr/>
                    <a:lstStyle/>
                    <a:p>
                      <a:pPr>
                        <a:lnSpc>
                          <a:spcPct val="106000"/>
                        </a:lnSpc>
                        <a:spcAft>
                          <a:spcPts val="0"/>
                        </a:spcAft>
                      </a:pPr>
                      <a:r>
                        <a:rPr lang="en-GB" sz="1000" kern="1200">
                          <a:solidFill>
                            <a:srgbClr val="000000"/>
                          </a:solidFill>
                          <a:effectLst/>
                          <a:latin typeface="Arial"/>
                          <a:ea typeface="Times New Roman"/>
                          <a:cs typeface="Times New Roman"/>
                        </a:rPr>
                        <a:t> e.g. (for optical)</a:t>
                      </a:r>
                      <a:endParaRPr lang="en-GB" sz="1100">
                        <a:effectLst/>
                        <a:latin typeface="Calibri"/>
                        <a:ea typeface="Calibri"/>
                        <a:cs typeface="Times New Roman"/>
                      </a:endParaRPr>
                    </a:p>
                    <a:p>
                      <a:pPr marL="342900" lvl="0" indent="-342900">
                        <a:lnSpc>
                          <a:spcPct val="106000"/>
                        </a:lnSpc>
                        <a:spcAft>
                          <a:spcPts val="0"/>
                        </a:spcAft>
                        <a:buFont typeface="Arial"/>
                        <a:buChar char="•"/>
                        <a:tabLst>
                          <a:tab pos="457200" algn="l"/>
                        </a:tabLst>
                      </a:pPr>
                      <a:r>
                        <a:rPr lang="en-GB" sz="1000" kern="1200">
                          <a:solidFill>
                            <a:srgbClr val="000000"/>
                          </a:solidFill>
                          <a:effectLst/>
                          <a:latin typeface="Arial"/>
                          <a:ea typeface="Calibri"/>
                          <a:cs typeface="Times New Roman"/>
                        </a:rPr>
                        <a:t>Capacity - Only 1 video needs saving and this will be sufficient</a:t>
                      </a:r>
                      <a:endParaRPr lang="en-GB" sz="1100">
                        <a:effectLst/>
                        <a:latin typeface="Calibri"/>
                        <a:cs typeface="Times New Roman"/>
                      </a:endParaRPr>
                    </a:p>
                    <a:p>
                      <a:pPr marL="342900" lvl="0" indent="-342900">
                        <a:lnSpc>
                          <a:spcPct val="106000"/>
                        </a:lnSpc>
                        <a:spcAft>
                          <a:spcPts val="0"/>
                        </a:spcAft>
                        <a:buFont typeface="Arial"/>
                        <a:buChar char="•"/>
                        <a:tabLst>
                          <a:tab pos="457200" algn="l"/>
                        </a:tabLst>
                      </a:pPr>
                      <a:r>
                        <a:rPr lang="en-GB" sz="1000" kern="1200">
                          <a:solidFill>
                            <a:srgbClr val="000000"/>
                          </a:solidFill>
                          <a:effectLst/>
                          <a:latin typeface="Arial"/>
                          <a:ea typeface="Calibri"/>
                          <a:cs typeface="Times New Roman"/>
                        </a:rPr>
                        <a:t>Portability – can be transported, so given to other people</a:t>
                      </a:r>
                      <a:endParaRPr lang="en-GB" sz="1100">
                        <a:effectLst/>
                        <a:latin typeface="Calibri"/>
                        <a:cs typeface="Times New Roman"/>
                      </a:endParaRPr>
                    </a:p>
                    <a:p>
                      <a:pPr marL="342900" lvl="0" indent="-342900">
                        <a:lnSpc>
                          <a:spcPct val="106000"/>
                        </a:lnSpc>
                        <a:spcAft>
                          <a:spcPts val="0"/>
                        </a:spcAft>
                        <a:buFont typeface="Arial"/>
                        <a:buChar char="•"/>
                        <a:tabLst>
                          <a:tab pos="457200" algn="l"/>
                        </a:tabLst>
                      </a:pPr>
                      <a:r>
                        <a:rPr lang="en-GB" sz="1000" kern="1200">
                          <a:solidFill>
                            <a:srgbClr val="000000"/>
                          </a:solidFill>
                          <a:effectLst/>
                          <a:latin typeface="Arial"/>
                          <a:ea typeface="Calibri"/>
                          <a:cs typeface="Times New Roman"/>
                        </a:rPr>
                        <a:t>Durability – is poor, but it does not need to be moved a lot, only once to another person</a:t>
                      </a:r>
                      <a:endParaRPr lang="en-GB" sz="1100">
                        <a:effectLst/>
                        <a:latin typeface="Calibri"/>
                        <a:cs typeface="Times New Roman"/>
                      </a:endParaRPr>
                    </a:p>
                    <a:p>
                      <a:pPr marL="342900" lvl="0" indent="-342900">
                        <a:lnSpc>
                          <a:spcPct val="106000"/>
                        </a:lnSpc>
                        <a:spcAft>
                          <a:spcPts val="0"/>
                        </a:spcAft>
                        <a:buFont typeface="Arial"/>
                        <a:buChar char="•"/>
                        <a:tabLst>
                          <a:tab pos="457200" algn="l"/>
                        </a:tabLst>
                      </a:pPr>
                      <a:r>
                        <a:rPr lang="en-GB" sz="1000" kern="1200">
                          <a:solidFill>
                            <a:srgbClr val="000000"/>
                          </a:solidFill>
                          <a:effectLst/>
                          <a:latin typeface="Arial"/>
                          <a:ea typeface="Calibri"/>
                          <a:cs typeface="Times New Roman"/>
                        </a:rPr>
                        <a:t>Cost – this is low and as the device is to be given away this is more beneficial</a:t>
                      </a:r>
                      <a:endParaRPr lang="en-GB" sz="1100">
                        <a:effectLst/>
                        <a:latin typeface="Calibri"/>
                        <a:cs typeface="Times New Roman"/>
                      </a:endParaRPr>
                    </a:p>
                  </a:txBody>
                  <a:tcPr marL="60960" marR="60960"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6EBF0"/>
                    </a:solidFill>
                  </a:tcPr>
                </a:tc>
              </a:tr>
              <a:tr h="664210">
                <a:tc>
                  <a:txBody>
                    <a:bodyPr/>
                    <a:lstStyle/>
                    <a:p>
                      <a:pPr>
                        <a:lnSpc>
                          <a:spcPct val="106000"/>
                        </a:lnSpc>
                        <a:spcAft>
                          <a:spcPts val="0"/>
                        </a:spcAft>
                      </a:pPr>
                      <a:r>
                        <a:rPr lang="en-GB" sz="1100" b="1" kern="1200">
                          <a:solidFill>
                            <a:srgbClr val="FFFFFF"/>
                          </a:solidFill>
                          <a:effectLst/>
                          <a:latin typeface="Arial"/>
                          <a:ea typeface="Times New Roman"/>
                          <a:cs typeface="Times New Roman"/>
                        </a:rPr>
                        <a:t>A software developer has created a trial version of their software that will be given away in magazine</a:t>
                      </a:r>
                      <a:endParaRPr lang="en-GB" sz="1100">
                        <a:effectLst/>
                        <a:latin typeface="Calibri"/>
                        <a:ea typeface="Calibri"/>
                        <a:cs typeface="Times New Roman"/>
                      </a:endParaRPr>
                    </a:p>
                  </a:txBody>
                  <a:tcPr marL="60960" marR="60960"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CCFDB"/>
                    </a:solidFill>
                  </a:tcPr>
                </a:tc>
                <a:tc>
                  <a:txBody>
                    <a:bodyPr/>
                    <a:lstStyle/>
                    <a:p>
                      <a:pPr algn="ctr">
                        <a:lnSpc>
                          <a:spcPct val="106000"/>
                        </a:lnSpc>
                        <a:spcAft>
                          <a:spcPts val="0"/>
                        </a:spcAft>
                      </a:pPr>
                      <a:r>
                        <a:rPr lang="en-GB" sz="1000" kern="1200">
                          <a:solidFill>
                            <a:srgbClr val="000000"/>
                          </a:solidFill>
                          <a:effectLst/>
                          <a:latin typeface="Arial"/>
                          <a:ea typeface="Times New Roman"/>
                          <a:cs typeface="Times New Roman"/>
                        </a:rPr>
                        <a:t> Optical</a:t>
                      </a:r>
                      <a:endParaRPr lang="en-GB" sz="1100">
                        <a:effectLst/>
                        <a:latin typeface="Calibri"/>
                        <a:ea typeface="Calibri"/>
                        <a:cs typeface="Times New Roman"/>
                      </a:endParaRPr>
                    </a:p>
                  </a:txBody>
                  <a:tcPr marL="60960" marR="60960"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FDDE5"/>
                    </a:solidFill>
                  </a:tcPr>
                </a:tc>
                <a:tc>
                  <a:txBody>
                    <a:bodyPr/>
                    <a:lstStyle/>
                    <a:p>
                      <a:pPr marL="342900" lvl="0" indent="-342900">
                        <a:lnSpc>
                          <a:spcPct val="106000"/>
                        </a:lnSpc>
                        <a:spcAft>
                          <a:spcPts val="0"/>
                        </a:spcAft>
                        <a:buFont typeface="Arial"/>
                        <a:buChar char="•"/>
                        <a:tabLst>
                          <a:tab pos="457200" algn="l"/>
                        </a:tabLst>
                      </a:pPr>
                      <a:r>
                        <a:rPr lang="en-GB" sz="1000" kern="1200">
                          <a:solidFill>
                            <a:srgbClr val="000000"/>
                          </a:solidFill>
                          <a:effectLst/>
                          <a:latin typeface="Arial"/>
                          <a:ea typeface="Times New Roman"/>
                          <a:cs typeface="Times New Roman"/>
                        </a:rPr>
                        <a:t>Cost – to be given away, so low cost needed</a:t>
                      </a:r>
                      <a:endParaRPr lang="en-GB" sz="1100">
                        <a:effectLst/>
                        <a:latin typeface="Calibri"/>
                        <a:cs typeface="Times New Roman"/>
                      </a:endParaRPr>
                    </a:p>
                    <a:p>
                      <a:pPr marL="342900" lvl="0" indent="-342900">
                        <a:lnSpc>
                          <a:spcPct val="106000"/>
                        </a:lnSpc>
                        <a:spcAft>
                          <a:spcPts val="0"/>
                        </a:spcAft>
                        <a:buFont typeface="Arial"/>
                        <a:buChar char="•"/>
                        <a:tabLst>
                          <a:tab pos="457200" algn="l"/>
                        </a:tabLst>
                      </a:pPr>
                      <a:r>
                        <a:rPr lang="en-GB" sz="1000" kern="1200">
                          <a:solidFill>
                            <a:srgbClr val="000000"/>
                          </a:solidFill>
                          <a:effectLst/>
                          <a:latin typeface="Arial"/>
                          <a:ea typeface="Times New Roman"/>
                          <a:cs typeface="Times New Roman"/>
                        </a:rPr>
                        <a:t>Portability – small enough to be put in magazine, can be moved</a:t>
                      </a:r>
                      <a:endParaRPr lang="en-GB" sz="1100">
                        <a:effectLst/>
                        <a:latin typeface="Calibri"/>
                        <a:cs typeface="Times New Roman"/>
                      </a:endParaRPr>
                    </a:p>
                    <a:p>
                      <a:pPr marL="342900" lvl="0" indent="-342900">
                        <a:lnSpc>
                          <a:spcPct val="106000"/>
                        </a:lnSpc>
                        <a:spcAft>
                          <a:spcPts val="0"/>
                        </a:spcAft>
                        <a:buFont typeface="Arial"/>
                        <a:buChar char="•"/>
                        <a:tabLst>
                          <a:tab pos="457200" algn="l"/>
                        </a:tabLst>
                      </a:pPr>
                      <a:r>
                        <a:rPr lang="en-GB" sz="1000" kern="1200">
                          <a:solidFill>
                            <a:srgbClr val="000000"/>
                          </a:solidFill>
                          <a:effectLst/>
                          <a:latin typeface="Arial"/>
                          <a:ea typeface="Times New Roman"/>
                          <a:cs typeface="Times New Roman"/>
                        </a:rPr>
                        <a:t>Durability – will need protecting in magazine</a:t>
                      </a:r>
                      <a:endParaRPr lang="en-GB" sz="1100">
                        <a:effectLst/>
                        <a:latin typeface="Calibri"/>
                        <a:cs typeface="Times New Roman"/>
                      </a:endParaRPr>
                    </a:p>
                    <a:p>
                      <a:pPr marL="342900" lvl="0" indent="-342900">
                        <a:lnSpc>
                          <a:spcPct val="106000"/>
                        </a:lnSpc>
                        <a:spcAft>
                          <a:spcPts val="0"/>
                        </a:spcAft>
                        <a:buFont typeface="Arial"/>
                        <a:buChar char="•"/>
                        <a:tabLst>
                          <a:tab pos="457200" algn="l"/>
                        </a:tabLst>
                      </a:pPr>
                      <a:r>
                        <a:rPr lang="en-GB" sz="1000" kern="1200">
                          <a:solidFill>
                            <a:srgbClr val="000000"/>
                          </a:solidFill>
                          <a:effectLst/>
                          <a:latin typeface="Arial"/>
                          <a:ea typeface="Times New Roman"/>
                          <a:cs typeface="Times New Roman"/>
                        </a:rPr>
                        <a:t>Capacity – sufficient for software</a:t>
                      </a:r>
                      <a:endParaRPr lang="en-GB" sz="1100">
                        <a:effectLst/>
                        <a:latin typeface="Calibri"/>
                        <a:cs typeface="Times New Roman"/>
                      </a:endParaRPr>
                    </a:p>
                  </a:txBody>
                  <a:tcPr marL="60960" marR="60960"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FDDE5"/>
                    </a:solidFill>
                  </a:tcPr>
                </a:tc>
              </a:tr>
              <a:tr h="703580">
                <a:tc>
                  <a:txBody>
                    <a:bodyPr/>
                    <a:lstStyle/>
                    <a:p>
                      <a:pPr>
                        <a:lnSpc>
                          <a:spcPct val="106000"/>
                        </a:lnSpc>
                        <a:spcAft>
                          <a:spcPts val="0"/>
                        </a:spcAft>
                      </a:pPr>
                      <a:r>
                        <a:rPr lang="en-GB" sz="1100" b="1" kern="1200">
                          <a:solidFill>
                            <a:srgbClr val="FFFFFF"/>
                          </a:solidFill>
                          <a:effectLst/>
                          <a:latin typeface="Arial"/>
                          <a:ea typeface="Times New Roman"/>
                          <a:cs typeface="Times New Roman"/>
                        </a:rPr>
                        <a:t>A school needs to back-up its data every evening</a:t>
                      </a:r>
                      <a:endParaRPr lang="en-GB" sz="1100">
                        <a:effectLst/>
                        <a:latin typeface="Calibri"/>
                        <a:ea typeface="Calibri"/>
                        <a:cs typeface="Times New Roman"/>
                      </a:endParaRPr>
                    </a:p>
                  </a:txBody>
                  <a:tcPr marL="60960" marR="60960"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CCFDB"/>
                    </a:solidFill>
                  </a:tcPr>
                </a:tc>
                <a:tc>
                  <a:txBody>
                    <a:bodyPr/>
                    <a:lstStyle/>
                    <a:p>
                      <a:pPr algn="ctr">
                        <a:lnSpc>
                          <a:spcPct val="106000"/>
                        </a:lnSpc>
                        <a:spcAft>
                          <a:spcPts val="0"/>
                        </a:spcAft>
                      </a:pPr>
                      <a:r>
                        <a:rPr lang="en-GB" sz="1000" kern="1200">
                          <a:solidFill>
                            <a:srgbClr val="000000"/>
                          </a:solidFill>
                          <a:effectLst/>
                          <a:latin typeface="Arial"/>
                          <a:ea typeface="Times New Roman"/>
                          <a:cs typeface="Times New Roman"/>
                        </a:rPr>
                        <a:t> Magnetic</a:t>
                      </a:r>
                      <a:endParaRPr lang="en-GB" sz="1100">
                        <a:effectLst/>
                        <a:latin typeface="Calibri"/>
                        <a:ea typeface="Calibri"/>
                        <a:cs typeface="Times New Roman"/>
                      </a:endParaRPr>
                    </a:p>
                  </a:txBody>
                  <a:tcPr marL="60960" marR="60960"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6EBF0"/>
                    </a:solidFill>
                  </a:tcPr>
                </a:tc>
                <a:tc>
                  <a:txBody>
                    <a:bodyPr/>
                    <a:lstStyle/>
                    <a:p>
                      <a:pPr>
                        <a:lnSpc>
                          <a:spcPct val="106000"/>
                        </a:lnSpc>
                        <a:spcAft>
                          <a:spcPts val="0"/>
                        </a:spcAft>
                      </a:pPr>
                      <a:r>
                        <a:rPr lang="en-GB" sz="1000" kern="1200" dirty="0">
                          <a:solidFill>
                            <a:srgbClr val="000000"/>
                          </a:solidFill>
                          <a:effectLst/>
                          <a:latin typeface="Arial"/>
                          <a:ea typeface="Times New Roman"/>
                          <a:cs typeface="Times New Roman"/>
                        </a:rPr>
                        <a:t>e.g. (for magnetic) Tape Drive or Large HDDs</a:t>
                      </a:r>
                      <a:endParaRPr lang="en-GB" sz="1100" dirty="0">
                        <a:effectLst/>
                        <a:latin typeface="Calibri"/>
                        <a:ea typeface="Calibri"/>
                        <a:cs typeface="Times New Roman"/>
                      </a:endParaRPr>
                    </a:p>
                    <a:p>
                      <a:pPr marL="342900" lvl="0" indent="-342900">
                        <a:lnSpc>
                          <a:spcPct val="106000"/>
                        </a:lnSpc>
                        <a:spcAft>
                          <a:spcPts val="0"/>
                        </a:spcAft>
                        <a:buFont typeface="Arial"/>
                        <a:buChar char="•"/>
                        <a:tabLst>
                          <a:tab pos="457200" algn="l"/>
                        </a:tabLst>
                      </a:pPr>
                      <a:r>
                        <a:rPr lang="en-GB" sz="1000" kern="1200" dirty="0">
                          <a:solidFill>
                            <a:srgbClr val="000000"/>
                          </a:solidFill>
                          <a:effectLst/>
                          <a:latin typeface="Arial"/>
                          <a:ea typeface="Times New Roman"/>
                          <a:cs typeface="Times New Roman"/>
                        </a:rPr>
                        <a:t>Capacity – large so can hold all types of data</a:t>
                      </a:r>
                      <a:endParaRPr lang="en-GB" sz="1100" dirty="0">
                        <a:effectLst/>
                        <a:latin typeface="Calibri"/>
                        <a:cs typeface="Times New Roman"/>
                      </a:endParaRPr>
                    </a:p>
                    <a:p>
                      <a:pPr marL="342900" lvl="0" indent="-342900">
                        <a:lnSpc>
                          <a:spcPct val="106000"/>
                        </a:lnSpc>
                        <a:spcAft>
                          <a:spcPts val="0"/>
                        </a:spcAft>
                        <a:buFont typeface="Arial"/>
                        <a:buChar char="•"/>
                        <a:tabLst>
                          <a:tab pos="457200" algn="l"/>
                        </a:tabLst>
                      </a:pPr>
                      <a:r>
                        <a:rPr lang="en-GB" sz="1000" kern="1200" dirty="0">
                          <a:solidFill>
                            <a:srgbClr val="000000"/>
                          </a:solidFill>
                          <a:effectLst/>
                          <a:latin typeface="Arial"/>
                          <a:ea typeface="Times New Roman"/>
                          <a:cs typeface="Times New Roman"/>
                        </a:rPr>
                        <a:t>Speed – relatively fast, so backup will not take a long time</a:t>
                      </a:r>
                      <a:endParaRPr lang="en-GB" sz="1100" dirty="0">
                        <a:effectLst/>
                        <a:latin typeface="Calibri"/>
                        <a:cs typeface="Times New Roman"/>
                      </a:endParaRPr>
                    </a:p>
                    <a:p>
                      <a:pPr marL="342900" lvl="0" indent="-342900">
                        <a:lnSpc>
                          <a:spcPct val="106000"/>
                        </a:lnSpc>
                        <a:spcAft>
                          <a:spcPts val="0"/>
                        </a:spcAft>
                        <a:buFont typeface="Arial"/>
                        <a:buChar char="•"/>
                        <a:tabLst>
                          <a:tab pos="457200" algn="l"/>
                        </a:tabLst>
                      </a:pPr>
                      <a:r>
                        <a:rPr lang="en-GB" sz="1000" kern="1200" dirty="0">
                          <a:solidFill>
                            <a:srgbClr val="000000"/>
                          </a:solidFill>
                          <a:effectLst/>
                          <a:latin typeface="Arial"/>
                          <a:ea typeface="Times New Roman"/>
                          <a:cs typeface="Times New Roman"/>
                        </a:rPr>
                        <a:t>Portability – does not need to be moved</a:t>
                      </a:r>
                      <a:endParaRPr lang="en-GB" sz="1100" dirty="0">
                        <a:effectLst/>
                        <a:latin typeface="Calibri"/>
                        <a:cs typeface="Times New Roman"/>
                      </a:endParaRPr>
                    </a:p>
                    <a:p>
                      <a:pPr marL="342900" lvl="0" indent="-342900">
                        <a:lnSpc>
                          <a:spcPct val="106000"/>
                        </a:lnSpc>
                        <a:spcAft>
                          <a:spcPts val="0"/>
                        </a:spcAft>
                        <a:buFont typeface="Arial"/>
                        <a:buChar char="•"/>
                        <a:tabLst>
                          <a:tab pos="457200" algn="l"/>
                        </a:tabLst>
                      </a:pPr>
                      <a:r>
                        <a:rPr lang="en-GB" sz="1000" kern="1200" dirty="0">
                          <a:solidFill>
                            <a:srgbClr val="000000"/>
                          </a:solidFill>
                          <a:effectLst/>
                          <a:latin typeface="Arial"/>
                          <a:ea typeface="Times New Roman"/>
                          <a:cs typeface="Times New Roman"/>
                        </a:rPr>
                        <a:t>Reliability – fairly reliable type so backup is unlikely to be lost</a:t>
                      </a:r>
                      <a:endParaRPr lang="en-GB" sz="1100" dirty="0">
                        <a:effectLst/>
                        <a:latin typeface="Calibri"/>
                        <a:cs typeface="Times New Roman"/>
                      </a:endParaRPr>
                    </a:p>
                    <a:p>
                      <a:pPr marL="342900" lvl="0" indent="-342900">
                        <a:lnSpc>
                          <a:spcPct val="106000"/>
                        </a:lnSpc>
                        <a:spcAft>
                          <a:spcPts val="0"/>
                        </a:spcAft>
                        <a:buFont typeface="Arial"/>
                        <a:buChar char="•"/>
                        <a:tabLst>
                          <a:tab pos="457200" algn="l"/>
                        </a:tabLst>
                      </a:pPr>
                      <a:r>
                        <a:rPr lang="en-GB" sz="1000" kern="1200" dirty="0">
                          <a:solidFill>
                            <a:srgbClr val="000000"/>
                          </a:solidFill>
                          <a:effectLst/>
                          <a:latin typeface="Arial"/>
                          <a:ea typeface="Times New Roman"/>
                          <a:cs typeface="Times New Roman"/>
                        </a:rPr>
                        <a:t>Cost – low per GB </a:t>
                      </a:r>
                      <a:endParaRPr lang="en-GB" sz="1100" dirty="0">
                        <a:effectLst/>
                        <a:latin typeface="Calibri"/>
                        <a:cs typeface="Times New Roman"/>
                      </a:endParaRPr>
                    </a:p>
                  </a:txBody>
                  <a:tcPr marL="60960" marR="60960"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6EBF0"/>
                    </a:solidFill>
                  </a:tcPr>
                </a:tc>
              </a:tr>
            </a:tbl>
          </a:graphicData>
        </a:graphic>
      </p:graphicFrame>
    </p:spTree>
    <p:extLst>
      <p:ext uri="{BB962C8B-B14F-4D97-AF65-F5344CB8AC3E}">
        <p14:creationId xmlns:p14="http://schemas.microsoft.com/office/powerpoint/2010/main" val="18190751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Activity 1 – Answers</a:t>
            </a:r>
          </a:p>
        </p:txBody>
      </p:sp>
      <p:graphicFrame>
        <p:nvGraphicFramePr>
          <p:cNvPr id="5" name="Table 4"/>
          <p:cNvGraphicFramePr>
            <a:graphicFrameLocks noGrp="1"/>
          </p:cNvGraphicFramePr>
          <p:nvPr>
            <p:extLst>
              <p:ext uri="{D42A27DB-BD31-4B8C-83A1-F6EECF244321}">
                <p14:modId xmlns:p14="http://schemas.microsoft.com/office/powerpoint/2010/main" val="3483855886"/>
              </p:ext>
            </p:extLst>
          </p:nvPr>
        </p:nvGraphicFramePr>
        <p:xfrm>
          <a:off x="467544" y="1628800"/>
          <a:ext cx="8136904" cy="2119122"/>
        </p:xfrm>
        <a:graphic>
          <a:graphicData uri="http://schemas.openxmlformats.org/drawingml/2006/table">
            <a:tbl>
              <a:tblPr firstRow="1" firstCol="1" bandRow="1"/>
              <a:tblGrid>
                <a:gridCol w="2679572"/>
                <a:gridCol w="1125619"/>
                <a:gridCol w="4331713"/>
              </a:tblGrid>
              <a:tr h="664210">
                <a:tc>
                  <a:txBody>
                    <a:bodyPr/>
                    <a:lstStyle/>
                    <a:p>
                      <a:pPr>
                        <a:lnSpc>
                          <a:spcPct val="106000"/>
                        </a:lnSpc>
                        <a:spcAft>
                          <a:spcPts val="0"/>
                        </a:spcAft>
                      </a:pPr>
                      <a:r>
                        <a:rPr lang="en-GB" sz="1100" b="1" kern="1200">
                          <a:solidFill>
                            <a:srgbClr val="FFFFFF"/>
                          </a:solidFill>
                          <a:effectLst/>
                          <a:latin typeface="Arial"/>
                          <a:ea typeface="Times New Roman"/>
                          <a:cs typeface="Times New Roman"/>
                        </a:rPr>
                        <a:t>A large corporation needs to store data about its customers, stock and orders</a:t>
                      </a:r>
                      <a:endParaRPr lang="en-GB" sz="1100">
                        <a:effectLst/>
                        <a:latin typeface="Calibri"/>
                        <a:ea typeface="Calibri"/>
                        <a:cs typeface="Times New Roman"/>
                      </a:endParaRPr>
                    </a:p>
                  </a:txBody>
                  <a:tcPr marL="60960" marR="60960"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7CCFDB"/>
                    </a:solidFill>
                  </a:tcPr>
                </a:tc>
                <a:tc>
                  <a:txBody>
                    <a:bodyPr/>
                    <a:lstStyle/>
                    <a:p>
                      <a:pPr algn="ctr">
                        <a:lnSpc>
                          <a:spcPct val="106000"/>
                        </a:lnSpc>
                        <a:spcAft>
                          <a:spcPts val="0"/>
                        </a:spcAft>
                      </a:pPr>
                      <a:r>
                        <a:rPr lang="en-GB" sz="1000" kern="1200">
                          <a:solidFill>
                            <a:srgbClr val="000000"/>
                          </a:solidFill>
                          <a:effectLst/>
                          <a:latin typeface="Arial"/>
                          <a:ea typeface="Times New Roman"/>
                          <a:cs typeface="Times New Roman"/>
                        </a:rPr>
                        <a:t>Magnetic/SS </a:t>
                      </a:r>
                      <a:endParaRPr lang="en-GB" sz="1100">
                        <a:effectLst/>
                        <a:latin typeface="Calibri"/>
                        <a:ea typeface="Calibri"/>
                        <a:cs typeface="Times New Roman"/>
                      </a:endParaRPr>
                    </a:p>
                  </a:txBody>
                  <a:tcPr marL="60960" marR="60960"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9FDDE5"/>
                    </a:solidFill>
                  </a:tcPr>
                </a:tc>
                <a:tc>
                  <a:txBody>
                    <a:bodyPr/>
                    <a:lstStyle/>
                    <a:p>
                      <a:pPr>
                        <a:lnSpc>
                          <a:spcPct val="106000"/>
                        </a:lnSpc>
                        <a:spcAft>
                          <a:spcPts val="0"/>
                        </a:spcAft>
                      </a:pPr>
                      <a:r>
                        <a:rPr lang="en-GB" sz="1000" kern="1200">
                          <a:solidFill>
                            <a:srgbClr val="000000"/>
                          </a:solidFill>
                          <a:effectLst/>
                          <a:latin typeface="Arial"/>
                          <a:ea typeface="Times New Roman"/>
                          <a:cs typeface="Times New Roman"/>
                        </a:rPr>
                        <a:t> e.g. (for magnetic)</a:t>
                      </a:r>
                      <a:endParaRPr lang="en-GB" sz="1100">
                        <a:effectLst/>
                        <a:latin typeface="Calibri"/>
                        <a:ea typeface="Calibri"/>
                        <a:cs typeface="Times New Roman"/>
                      </a:endParaRPr>
                    </a:p>
                    <a:p>
                      <a:pPr marL="342900" lvl="0" indent="-342900">
                        <a:lnSpc>
                          <a:spcPct val="106000"/>
                        </a:lnSpc>
                        <a:spcAft>
                          <a:spcPts val="0"/>
                        </a:spcAft>
                        <a:buFont typeface="Arial"/>
                        <a:buChar char="•"/>
                        <a:tabLst>
                          <a:tab pos="457200" algn="l"/>
                        </a:tabLst>
                      </a:pPr>
                      <a:r>
                        <a:rPr lang="en-GB" sz="1000" kern="1200">
                          <a:solidFill>
                            <a:srgbClr val="000000"/>
                          </a:solidFill>
                          <a:effectLst/>
                          <a:latin typeface="Arial"/>
                          <a:ea typeface="Times New Roman"/>
                          <a:cs typeface="Times New Roman"/>
                        </a:rPr>
                        <a:t>Capacity – large so can hold all the data</a:t>
                      </a:r>
                      <a:endParaRPr lang="en-GB" sz="1100">
                        <a:effectLst/>
                        <a:latin typeface="Calibri"/>
                        <a:cs typeface="Times New Roman"/>
                      </a:endParaRPr>
                    </a:p>
                    <a:p>
                      <a:pPr marL="342900" lvl="0" indent="-342900">
                        <a:lnSpc>
                          <a:spcPct val="106000"/>
                        </a:lnSpc>
                        <a:spcAft>
                          <a:spcPts val="0"/>
                        </a:spcAft>
                        <a:buFont typeface="Arial"/>
                        <a:buChar char="•"/>
                        <a:tabLst>
                          <a:tab pos="457200" algn="l"/>
                        </a:tabLst>
                      </a:pPr>
                      <a:r>
                        <a:rPr lang="en-GB" sz="1000" kern="1200">
                          <a:solidFill>
                            <a:srgbClr val="000000"/>
                          </a:solidFill>
                          <a:effectLst/>
                          <a:latin typeface="Arial"/>
                          <a:ea typeface="Times New Roman"/>
                          <a:cs typeface="Times New Roman"/>
                        </a:rPr>
                        <a:t>Speed – relatively fast, so data can be found and retrieved quickly</a:t>
                      </a:r>
                      <a:endParaRPr lang="en-GB" sz="1100">
                        <a:effectLst/>
                        <a:latin typeface="Calibri"/>
                        <a:cs typeface="Times New Roman"/>
                      </a:endParaRPr>
                    </a:p>
                    <a:p>
                      <a:pPr marL="342900" lvl="0" indent="-342900">
                        <a:lnSpc>
                          <a:spcPct val="106000"/>
                        </a:lnSpc>
                        <a:spcAft>
                          <a:spcPts val="0"/>
                        </a:spcAft>
                        <a:buFont typeface="Arial"/>
                        <a:buChar char="•"/>
                        <a:tabLst>
                          <a:tab pos="457200" algn="l"/>
                        </a:tabLst>
                      </a:pPr>
                      <a:r>
                        <a:rPr lang="en-GB" sz="1000" kern="1200">
                          <a:solidFill>
                            <a:srgbClr val="000000"/>
                          </a:solidFill>
                          <a:effectLst/>
                          <a:latin typeface="Arial"/>
                          <a:ea typeface="Times New Roman"/>
                          <a:cs typeface="Times New Roman"/>
                        </a:rPr>
                        <a:t>Portability – does not need to be moved</a:t>
                      </a:r>
                      <a:endParaRPr lang="en-GB" sz="1100">
                        <a:effectLst/>
                        <a:latin typeface="Calibri"/>
                        <a:cs typeface="Times New Roman"/>
                      </a:endParaRPr>
                    </a:p>
                    <a:p>
                      <a:pPr marL="342900" lvl="0" indent="-342900">
                        <a:lnSpc>
                          <a:spcPct val="106000"/>
                        </a:lnSpc>
                        <a:spcAft>
                          <a:spcPts val="0"/>
                        </a:spcAft>
                        <a:buFont typeface="Arial"/>
                        <a:buChar char="•"/>
                        <a:tabLst>
                          <a:tab pos="457200" algn="l"/>
                        </a:tabLst>
                      </a:pPr>
                      <a:r>
                        <a:rPr lang="en-GB" sz="1000" kern="1200">
                          <a:solidFill>
                            <a:srgbClr val="000000"/>
                          </a:solidFill>
                          <a:effectLst/>
                          <a:latin typeface="Arial"/>
                          <a:ea typeface="Times New Roman"/>
                          <a:cs typeface="Times New Roman"/>
                        </a:rPr>
                        <a:t>Reliability – fairly reliable to data will not be lost</a:t>
                      </a:r>
                      <a:endParaRPr lang="en-GB" sz="1100">
                        <a:effectLst/>
                        <a:latin typeface="Calibri"/>
                        <a:cs typeface="Times New Roman"/>
                      </a:endParaRPr>
                    </a:p>
                    <a:p>
                      <a:pPr marL="342900" lvl="0" indent="-342900">
                        <a:lnSpc>
                          <a:spcPct val="106000"/>
                        </a:lnSpc>
                        <a:spcAft>
                          <a:spcPts val="0"/>
                        </a:spcAft>
                        <a:buFont typeface="Arial"/>
                        <a:buChar char="•"/>
                        <a:tabLst>
                          <a:tab pos="457200" algn="l"/>
                        </a:tabLst>
                      </a:pPr>
                      <a:r>
                        <a:rPr lang="en-GB" sz="1000" kern="1200">
                          <a:solidFill>
                            <a:srgbClr val="000000"/>
                          </a:solidFill>
                          <a:effectLst/>
                          <a:latin typeface="Arial"/>
                          <a:ea typeface="Times New Roman"/>
                          <a:cs typeface="Times New Roman"/>
                        </a:rPr>
                        <a:t>Cost – low per GB and a large capacity will be needed</a:t>
                      </a:r>
                      <a:endParaRPr lang="en-GB" sz="1100">
                        <a:effectLst/>
                        <a:latin typeface="Calibri"/>
                        <a:cs typeface="Times New Roman"/>
                      </a:endParaRPr>
                    </a:p>
                  </a:txBody>
                  <a:tcPr marL="60960" marR="60960"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9FDDE5"/>
                    </a:solidFill>
                  </a:tcPr>
                </a:tc>
              </a:tr>
              <a:tr h="664210">
                <a:tc>
                  <a:txBody>
                    <a:bodyPr/>
                    <a:lstStyle/>
                    <a:p>
                      <a:pPr>
                        <a:lnSpc>
                          <a:spcPct val="106000"/>
                        </a:lnSpc>
                        <a:spcAft>
                          <a:spcPts val="0"/>
                        </a:spcAft>
                      </a:pPr>
                      <a:r>
                        <a:rPr lang="en-GB" sz="1100" b="1" kern="1200">
                          <a:solidFill>
                            <a:srgbClr val="FFFFFF"/>
                          </a:solidFill>
                          <a:effectLst/>
                          <a:latin typeface="Arial"/>
                          <a:ea typeface="Times New Roman"/>
                          <a:cs typeface="Times New Roman"/>
                        </a:rPr>
                        <a:t>A web server needs to store a multimedia website for web-users to access</a:t>
                      </a:r>
                      <a:endParaRPr lang="en-GB" sz="1100">
                        <a:effectLst/>
                        <a:latin typeface="Calibri"/>
                        <a:ea typeface="Calibri"/>
                        <a:cs typeface="Times New Roman"/>
                      </a:endParaRPr>
                    </a:p>
                  </a:txBody>
                  <a:tcPr marL="60960" marR="60960"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CCFDB"/>
                    </a:solidFill>
                  </a:tcPr>
                </a:tc>
                <a:tc>
                  <a:txBody>
                    <a:bodyPr/>
                    <a:lstStyle/>
                    <a:p>
                      <a:pPr algn="ctr">
                        <a:lnSpc>
                          <a:spcPct val="106000"/>
                        </a:lnSpc>
                        <a:spcAft>
                          <a:spcPts val="0"/>
                        </a:spcAft>
                      </a:pPr>
                      <a:r>
                        <a:rPr lang="en-GB" sz="1000" kern="1200">
                          <a:solidFill>
                            <a:srgbClr val="000000"/>
                          </a:solidFill>
                          <a:effectLst/>
                          <a:latin typeface="Arial"/>
                          <a:ea typeface="Times New Roman"/>
                          <a:cs typeface="Times New Roman"/>
                        </a:rPr>
                        <a:t> Magnetic/SS</a:t>
                      </a:r>
                      <a:endParaRPr lang="en-GB" sz="1100">
                        <a:effectLst/>
                        <a:latin typeface="Calibri"/>
                        <a:ea typeface="Calibri"/>
                        <a:cs typeface="Times New Roman"/>
                      </a:endParaRPr>
                    </a:p>
                  </a:txBody>
                  <a:tcPr marL="60960" marR="60960"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6EBF0"/>
                    </a:solidFill>
                  </a:tcPr>
                </a:tc>
                <a:tc>
                  <a:txBody>
                    <a:bodyPr/>
                    <a:lstStyle/>
                    <a:p>
                      <a:pPr>
                        <a:lnSpc>
                          <a:spcPct val="106000"/>
                        </a:lnSpc>
                        <a:spcAft>
                          <a:spcPts val="0"/>
                        </a:spcAft>
                      </a:pPr>
                      <a:r>
                        <a:rPr lang="en-GB" sz="1000" kern="1200" dirty="0">
                          <a:solidFill>
                            <a:srgbClr val="000000"/>
                          </a:solidFill>
                          <a:effectLst/>
                          <a:latin typeface="Arial"/>
                          <a:ea typeface="Times New Roman"/>
                          <a:cs typeface="Times New Roman"/>
                        </a:rPr>
                        <a:t>e.g. (for magnetic)</a:t>
                      </a:r>
                      <a:endParaRPr lang="en-GB" sz="1100" dirty="0">
                        <a:effectLst/>
                        <a:latin typeface="Calibri"/>
                        <a:ea typeface="Calibri"/>
                        <a:cs typeface="Times New Roman"/>
                      </a:endParaRPr>
                    </a:p>
                    <a:p>
                      <a:pPr marL="342900" lvl="0" indent="-342900">
                        <a:lnSpc>
                          <a:spcPct val="106000"/>
                        </a:lnSpc>
                        <a:spcAft>
                          <a:spcPts val="0"/>
                        </a:spcAft>
                        <a:buFont typeface="Arial"/>
                        <a:buChar char="•"/>
                        <a:tabLst>
                          <a:tab pos="457200" algn="l"/>
                        </a:tabLst>
                      </a:pPr>
                      <a:r>
                        <a:rPr lang="en-GB" sz="1000" kern="1200" dirty="0">
                          <a:solidFill>
                            <a:srgbClr val="000000"/>
                          </a:solidFill>
                          <a:effectLst/>
                          <a:latin typeface="Arial"/>
                          <a:ea typeface="Times New Roman"/>
                          <a:cs typeface="Times New Roman"/>
                        </a:rPr>
                        <a:t>Capacity – large so can hold range of multimedia</a:t>
                      </a:r>
                      <a:endParaRPr lang="en-GB" sz="1100" dirty="0">
                        <a:effectLst/>
                        <a:latin typeface="Calibri"/>
                        <a:cs typeface="Times New Roman"/>
                      </a:endParaRPr>
                    </a:p>
                    <a:p>
                      <a:pPr marL="342900" lvl="0" indent="-342900">
                        <a:lnSpc>
                          <a:spcPct val="106000"/>
                        </a:lnSpc>
                        <a:spcAft>
                          <a:spcPts val="0"/>
                        </a:spcAft>
                        <a:buFont typeface="Arial"/>
                        <a:buChar char="•"/>
                        <a:tabLst>
                          <a:tab pos="457200" algn="l"/>
                        </a:tabLst>
                      </a:pPr>
                      <a:r>
                        <a:rPr lang="en-GB" sz="1000" kern="1200" dirty="0">
                          <a:solidFill>
                            <a:srgbClr val="000000"/>
                          </a:solidFill>
                          <a:effectLst/>
                          <a:latin typeface="Arial"/>
                          <a:ea typeface="Times New Roman"/>
                          <a:cs typeface="Times New Roman"/>
                        </a:rPr>
                        <a:t>Speed – relatively fast, so server requests will be within a reasonable time</a:t>
                      </a:r>
                      <a:endParaRPr lang="en-GB" sz="1100" dirty="0">
                        <a:effectLst/>
                        <a:latin typeface="Calibri"/>
                        <a:cs typeface="Times New Roman"/>
                      </a:endParaRPr>
                    </a:p>
                    <a:p>
                      <a:pPr marL="342900" lvl="0" indent="-342900">
                        <a:lnSpc>
                          <a:spcPct val="106000"/>
                        </a:lnSpc>
                        <a:spcAft>
                          <a:spcPts val="0"/>
                        </a:spcAft>
                        <a:buFont typeface="Arial"/>
                        <a:buChar char="•"/>
                        <a:tabLst>
                          <a:tab pos="457200" algn="l"/>
                        </a:tabLst>
                      </a:pPr>
                      <a:r>
                        <a:rPr lang="en-GB" sz="1000" kern="1200" dirty="0">
                          <a:solidFill>
                            <a:srgbClr val="000000"/>
                          </a:solidFill>
                          <a:effectLst/>
                          <a:latin typeface="Arial"/>
                          <a:ea typeface="Times New Roman"/>
                          <a:cs typeface="Times New Roman"/>
                        </a:rPr>
                        <a:t>Portability – does not need to be moved</a:t>
                      </a:r>
                      <a:endParaRPr lang="en-GB" sz="1100" dirty="0">
                        <a:effectLst/>
                        <a:latin typeface="Calibri"/>
                        <a:cs typeface="Times New Roman"/>
                      </a:endParaRPr>
                    </a:p>
                    <a:p>
                      <a:pPr marL="342900" lvl="0" indent="-342900">
                        <a:lnSpc>
                          <a:spcPct val="106000"/>
                        </a:lnSpc>
                        <a:spcAft>
                          <a:spcPts val="0"/>
                        </a:spcAft>
                        <a:buFont typeface="Arial"/>
                        <a:buChar char="•"/>
                        <a:tabLst>
                          <a:tab pos="457200" algn="l"/>
                        </a:tabLst>
                      </a:pPr>
                      <a:r>
                        <a:rPr lang="en-GB" sz="1000" kern="1200" dirty="0">
                          <a:solidFill>
                            <a:srgbClr val="000000"/>
                          </a:solidFill>
                          <a:effectLst/>
                          <a:latin typeface="Arial"/>
                          <a:ea typeface="Times New Roman"/>
                          <a:cs typeface="Times New Roman"/>
                        </a:rPr>
                        <a:t>Reliability – fairly reliable type so </a:t>
                      </a:r>
                      <a:r>
                        <a:rPr lang="en-GB" sz="1000" kern="1200" dirty="0" err="1">
                          <a:solidFill>
                            <a:srgbClr val="000000"/>
                          </a:solidFill>
                          <a:effectLst/>
                          <a:latin typeface="Arial"/>
                          <a:ea typeface="Times New Roman"/>
                          <a:cs typeface="Times New Roman"/>
                        </a:rPr>
                        <a:t>ca</a:t>
                      </a:r>
                      <a:r>
                        <a:rPr lang="en-GB" sz="1000" kern="1200" dirty="0">
                          <a:solidFill>
                            <a:srgbClr val="000000"/>
                          </a:solidFill>
                          <a:effectLst/>
                          <a:latin typeface="Arial"/>
                          <a:ea typeface="Times New Roman"/>
                          <a:cs typeface="Times New Roman"/>
                        </a:rPr>
                        <a:t> be accessed many times</a:t>
                      </a:r>
                      <a:endParaRPr lang="en-GB" sz="1100" dirty="0">
                        <a:effectLst/>
                        <a:latin typeface="Calibri"/>
                        <a:cs typeface="Times New Roman"/>
                      </a:endParaRPr>
                    </a:p>
                    <a:p>
                      <a:pPr marL="342900" lvl="0" indent="-342900">
                        <a:lnSpc>
                          <a:spcPct val="106000"/>
                        </a:lnSpc>
                        <a:spcAft>
                          <a:spcPts val="0"/>
                        </a:spcAft>
                        <a:buFont typeface="Arial"/>
                        <a:buChar char="•"/>
                        <a:tabLst>
                          <a:tab pos="457200" algn="l"/>
                        </a:tabLst>
                      </a:pPr>
                      <a:r>
                        <a:rPr lang="en-GB" sz="1000" kern="1200" dirty="0">
                          <a:solidFill>
                            <a:srgbClr val="000000"/>
                          </a:solidFill>
                          <a:effectLst/>
                          <a:latin typeface="Arial"/>
                          <a:ea typeface="Times New Roman"/>
                          <a:cs typeface="Times New Roman"/>
                        </a:rPr>
                        <a:t>Cost – low per GB </a:t>
                      </a:r>
                      <a:endParaRPr lang="en-GB" sz="1100" dirty="0">
                        <a:effectLst/>
                        <a:latin typeface="Calibri"/>
                        <a:cs typeface="Times New Roman"/>
                      </a:endParaRPr>
                    </a:p>
                  </a:txBody>
                  <a:tcPr marL="60960" marR="60960" marT="9525"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6EBF0"/>
                    </a:solidFill>
                  </a:tcPr>
                </a:tc>
              </a:tr>
            </a:tbl>
          </a:graphicData>
        </a:graphic>
      </p:graphicFrame>
    </p:spTree>
    <p:extLst>
      <p:ext uri="{BB962C8B-B14F-4D97-AF65-F5344CB8AC3E}">
        <p14:creationId xmlns:p14="http://schemas.microsoft.com/office/powerpoint/2010/main" val="2594220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Data capacity</a:t>
            </a:r>
          </a:p>
        </p:txBody>
      </p:sp>
      <p:sp>
        <p:nvSpPr>
          <p:cNvPr id="8" name="Content Placeholder 2"/>
          <p:cNvSpPr>
            <a:spLocks noGrp="1"/>
          </p:cNvSpPr>
          <p:nvPr>
            <p:ph idx="1"/>
          </p:nvPr>
        </p:nvSpPr>
        <p:spPr>
          <a:xfrm>
            <a:off x="457200" y="1600201"/>
            <a:ext cx="8229600" cy="4277652"/>
          </a:xfrm>
        </p:spPr>
        <p:txBody>
          <a:bodyPr/>
          <a:lstStyle/>
          <a:p>
            <a:r>
              <a:rPr lang="en-GB" dirty="0"/>
              <a:t>Research the size of each of these units of storage and put them in order from lowest to highest:</a:t>
            </a:r>
          </a:p>
          <a:p>
            <a:pPr lvl="1"/>
            <a:r>
              <a:rPr lang="en-GB" dirty="0"/>
              <a:t>GB</a:t>
            </a:r>
          </a:p>
          <a:p>
            <a:pPr lvl="1"/>
            <a:r>
              <a:rPr lang="en-GB" dirty="0"/>
              <a:t>KB</a:t>
            </a:r>
          </a:p>
          <a:p>
            <a:pPr lvl="1"/>
            <a:r>
              <a:rPr lang="en-GB" dirty="0"/>
              <a:t>Byte</a:t>
            </a:r>
          </a:p>
          <a:p>
            <a:pPr lvl="1"/>
            <a:r>
              <a:rPr lang="en-GB" dirty="0"/>
              <a:t>MB</a:t>
            </a:r>
          </a:p>
          <a:p>
            <a:pPr lvl="1"/>
            <a:r>
              <a:rPr lang="en-GB" dirty="0"/>
              <a:t>Nibble</a:t>
            </a:r>
          </a:p>
          <a:p>
            <a:pPr lvl="1"/>
            <a:r>
              <a:rPr lang="en-GB" dirty="0" smtClean="0"/>
              <a:t>Bit</a:t>
            </a:r>
            <a:endParaRPr lang="en-GB" dirty="0"/>
          </a:p>
        </p:txBody>
      </p:sp>
    </p:spTree>
    <p:extLst>
      <p:ext uri="{BB962C8B-B14F-4D97-AF65-F5344CB8AC3E}">
        <p14:creationId xmlns:p14="http://schemas.microsoft.com/office/powerpoint/2010/main" val="31705481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a:t>Data capacity</a:t>
            </a:r>
          </a:p>
        </p:txBody>
      </p:sp>
      <p:sp>
        <p:nvSpPr>
          <p:cNvPr id="3" name="Content Placeholder 2"/>
          <p:cNvSpPr>
            <a:spLocks noGrp="1"/>
          </p:cNvSpPr>
          <p:nvPr>
            <p:ph idx="1"/>
          </p:nvPr>
        </p:nvSpPr>
        <p:spPr/>
        <p:txBody>
          <a:bodyPr/>
          <a:lstStyle/>
          <a:p>
            <a:r>
              <a:rPr lang="en-GB" dirty="0"/>
              <a:t>Traditionally 1 KB = 1,024 bytes</a:t>
            </a:r>
          </a:p>
          <a:p>
            <a:r>
              <a:rPr lang="en-GB" dirty="0"/>
              <a:t>In exams, we can use 1KB = 1,000 bytes</a:t>
            </a:r>
          </a:p>
          <a:p>
            <a:pPr lvl="1"/>
            <a:r>
              <a:rPr lang="en-GB" dirty="0"/>
              <a:t>This makes the maths easier!</a:t>
            </a:r>
          </a:p>
          <a:p>
            <a:r>
              <a:rPr lang="en-GB" dirty="0"/>
              <a:t>You will be expected to be able to calculate file sizes and storage space needs</a:t>
            </a:r>
          </a:p>
          <a:p>
            <a:r>
              <a:rPr lang="en-GB" dirty="0"/>
              <a:t>The following are examples of what you may be asked to </a:t>
            </a:r>
            <a:r>
              <a:rPr lang="en-GB" dirty="0" smtClean="0"/>
              <a:t>do</a:t>
            </a:r>
            <a:endParaRPr lang="en-GB" dirty="0"/>
          </a:p>
        </p:txBody>
      </p:sp>
    </p:spTree>
    <p:extLst>
      <p:ext uri="{BB962C8B-B14F-4D97-AF65-F5344CB8AC3E}">
        <p14:creationId xmlns:p14="http://schemas.microsoft.com/office/powerpoint/2010/main" val="29653083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a:t>Sizes of Text files</a:t>
            </a:r>
            <a:endParaRPr lang="en-GB" dirty="0"/>
          </a:p>
        </p:txBody>
      </p:sp>
      <p:sp>
        <p:nvSpPr>
          <p:cNvPr id="3" name="Content Placeholder 2"/>
          <p:cNvSpPr>
            <a:spLocks noGrp="1"/>
          </p:cNvSpPr>
          <p:nvPr>
            <p:ph idx="1"/>
          </p:nvPr>
        </p:nvSpPr>
        <p:spPr/>
        <p:txBody>
          <a:bodyPr/>
          <a:lstStyle/>
          <a:p>
            <a:r>
              <a:rPr lang="en-GB" dirty="0"/>
              <a:t>1 byte per character, + 10% for any overheads (e.g. file type)</a:t>
            </a:r>
          </a:p>
          <a:p>
            <a:r>
              <a:rPr lang="en-GB" dirty="0"/>
              <a:t>A text file with 1000 characters will have approximately? </a:t>
            </a:r>
          </a:p>
          <a:p>
            <a:pPr lvl="1"/>
            <a:r>
              <a:rPr lang="en-GB" dirty="0"/>
              <a:t>1000 bytes * 1.1 = 1100bytes</a:t>
            </a:r>
          </a:p>
          <a:p>
            <a:r>
              <a:rPr lang="en-GB" dirty="0"/>
              <a:t>How many KB?</a:t>
            </a:r>
          </a:p>
          <a:p>
            <a:pPr lvl="1"/>
            <a:r>
              <a:rPr lang="en-GB" dirty="0"/>
              <a:t>1100/1000 = 1.07 KB </a:t>
            </a:r>
          </a:p>
          <a:p>
            <a:pPr marL="0" indent="0">
              <a:buNone/>
            </a:pPr>
            <a:endParaRPr lang="en-GB" dirty="0"/>
          </a:p>
        </p:txBody>
      </p:sp>
    </p:spTree>
    <p:extLst>
      <p:ext uri="{BB962C8B-B14F-4D97-AF65-F5344CB8AC3E}">
        <p14:creationId xmlns:p14="http://schemas.microsoft.com/office/powerpoint/2010/main" val="26247136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b="1" dirty="0"/>
              <a:t>Database</a:t>
            </a:r>
            <a:endParaRPr lang="en-GB" dirty="0"/>
          </a:p>
        </p:txBody>
      </p:sp>
      <p:sp>
        <p:nvSpPr>
          <p:cNvPr id="3" name="Content Placeholder 2"/>
          <p:cNvSpPr>
            <a:spLocks noGrp="1"/>
          </p:cNvSpPr>
          <p:nvPr>
            <p:ph idx="1"/>
          </p:nvPr>
        </p:nvSpPr>
        <p:spPr>
          <a:xfrm>
            <a:off x="467544" y="4149080"/>
            <a:ext cx="8229600" cy="1944216"/>
          </a:xfrm>
        </p:spPr>
        <p:txBody>
          <a:bodyPr>
            <a:normAutofit fontScale="62500" lnSpcReduction="20000"/>
          </a:bodyPr>
          <a:lstStyle/>
          <a:p>
            <a:r>
              <a:rPr lang="en-GB" sz="2400" b="1" dirty="0"/>
              <a:t>Step 1:</a:t>
            </a:r>
            <a:r>
              <a:rPr lang="en-GB" sz="2400" dirty="0"/>
              <a:t> How many bytes in 1 record. </a:t>
            </a:r>
          </a:p>
          <a:p>
            <a:r>
              <a:rPr lang="en-GB" sz="2400" dirty="0" err="1"/>
              <a:t>FirstName</a:t>
            </a:r>
            <a:r>
              <a:rPr lang="en-GB" sz="2400" dirty="0"/>
              <a:t> = 10 bytes, Surname = 10 bytes, </a:t>
            </a:r>
            <a:r>
              <a:rPr lang="en-GB" sz="2400" dirty="0" err="1"/>
              <a:t>DateOfBirth</a:t>
            </a:r>
            <a:r>
              <a:rPr lang="en-GB" sz="2400" dirty="0"/>
              <a:t> = 8 bytes, </a:t>
            </a:r>
            <a:r>
              <a:rPr lang="en-GB" sz="2400" dirty="0" err="1"/>
              <a:t>NumberOfChildren</a:t>
            </a:r>
            <a:r>
              <a:rPr lang="en-GB" sz="2400" dirty="0"/>
              <a:t> = 4 bytes.</a:t>
            </a:r>
          </a:p>
          <a:p>
            <a:r>
              <a:rPr lang="en-GB" sz="2400" dirty="0"/>
              <a:t>Total = 32 bytes</a:t>
            </a:r>
          </a:p>
          <a:p>
            <a:r>
              <a:rPr lang="en-GB" sz="2400" b="1" dirty="0"/>
              <a:t>Step 2:</a:t>
            </a:r>
            <a:r>
              <a:rPr lang="en-GB" sz="2400" dirty="0"/>
              <a:t> Multiply by the number of records</a:t>
            </a:r>
          </a:p>
          <a:p>
            <a:r>
              <a:rPr lang="en-GB" sz="2400" dirty="0"/>
              <a:t>32 * 100 = 3200 bytes</a:t>
            </a:r>
          </a:p>
          <a:p>
            <a:r>
              <a:rPr lang="en-GB" sz="2400" b="1" dirty="0"/>
              <a:t>Step 3:</a:t>
            </a:r>
            <a:r>
              <a:rPr lang="en-GB" sz="2400" dirty="0"/>
              <a:t> Add 10% for overheads</a:t>
            </a:r>
          </a:p>
          <a:p>
            <a:r>
              <a:rPr lang="en-GB" sz="2400" dirty="0" smtClean="0"/>
              <a:t>3200 </a:t>
            </a:r>
            <a:r>
              <a:rPr lang="en-GB" sz="2400" dirty="0"/>
              <a:t>* 1.1 = 3520 bytes or 3.52 KB</a:t>
            </a:r>
            <a:endParaRPr lang="en-GB" dirty="0"/>
          </a:p>
        </p:txBody>
      </p:sp>
      <p:graphicFrame>
        <p:nvGraphicFramePr>
          <p:cNvPr id="7" name="Table 6"/>
          <p:cNvGraphicFramePr>
            <a:graphicFrameLocks noGrp="1"/>
          </p:cNvGraphicFramePr>
          <p:nvPr>
            <p:extLst>
              <p:ext uri="{D42A27DB-BD31-4B8C-83A1-F6EECF244321}">
                <p14:modId xmlns:p14="http://schemas.microsoft.com/office/powerpoint/2010/main" val="1318996894"/>
              </p:ext>
            </p:extLst>
          </p:nvPr>
        </p:nvGraphicFramePr>
        <p:xfrm>
          <a:off x="539552" y="1340768"/>
          <a:ext cx="3456384" cy="2779760"/>
        </p:xfrm>
        <a:graphic>
          <a:graphicData uri="http://schemas.openxmlformats.org/drawingml/2006/table">
            <a:tbl>
              <a:tblPr firstRow="1" bandRow="1"/>
              <a:tblGrid>
                <a:gridCol w="1170060"/>
                <a:gridCol w="2286324"/>
              </a:tblGrid>
              <a:tr h="633963">
                <a:tc>
                  <a:txBody>
                    <a:bodyPr/>
                    <a:lstStyle/>
                    <a:p>
                      <a:pPr algn="ctr">
                        <a:lnSpc>
                          <a:spcPct val="115000"/>
                        </a:lnSpc>
                        <a:spcAft>
                          <a:spcPts val="0"/>
                        </a:spcAft>
                      </a:pPr>
                      <a:r>
                        <a:rPr lang="en-GB" sz="1800" kern="1200" dirty="0">
                          <a:solidFill>
                            <a:srgbClr val="FFFFFF"/>
                          </a:solidFill>
                          <a:effectLst/>
                          <a:latin typeface="Arial"/>
                          <a:ea typeface="Times New Roman"/>
                          <a:cs typeface="Times New Roman"/>
                        </a:rPr>
                        <a:t>Data Type</a:t>
                      </a:r>
                      <a:endParaRPr lang="en-GB" sz="1100" dirty="0">
                        <a:effectLst/>
                        <a:latin typeface="Calibri"/>
                        <a:ea typeface="Calibri"/>
                        <a:cs typeface="Times New Roman"/>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7CCFDB"/>
                    </a:solidFill>
                  </a:tcPr>
                </a:tc>
                <a:tc>
                  <a:txBody>
                    <a:bodyPr/>
                    <a:lstStyle/>
                    <a:p>
                      <a:pPr algn="ctr">
                        <a:lnSpc>
                          <a:spcPct val="115000"/>
                        </a:lnSpc>
                        <a:spcAft>
                          <a:spcPts val="0"/>
                        </a:spcAft>
                      </a:pPr>
                      <a:r>
                        <a:rPr lang="en-GB" sz="1800" kern="1200">
                          <a:solidFill>
                            <a:srgbClr val="FFFFFF"/>
                          </a:solidFill>
                          <a:effectLst/>
                          <a:latin typeface="Arial"/>
                          <a:ea typeface="Times New Roman"/>
                          <a:cs typeface="Times New Roman"/>
                        </a:rPr>
                        <a:t>No. Bytes</a:t>
                      </a:r>
                      <a:endParaRPr lang="en-GB" sz="1100">
                        <a:effectLst/>
                        <a:latin typeface="Calibri"/>
                        <a:ea typeface="Calibri"/>
                        <a:cs typeface="Times New Roman"/>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38100" cap="flat" cmpd="sng" algn="ctr">
                      <a:solidFill>
                        <a:srgbClr val="FFFFFF"/>
                      </a:solidFill>
                      <a:prstDash val="solid"/>
                      <a:round/>
                      <a:headEnd type="none" w="med" len="med"/>
                      <a:tailEnd type="none" w="med" len="med"/>
                    </a:lnB>
                    <a:solidFill>
                      <a:srgbClr val="7CCFDB"/>
                    </a:solidFill>
                  </a:tcPr>
                </a:tc>
              </a:tr>
              <a:tr h="429752">
                <a:tc>
                  <a:txBody>
                    <a:bodyPr/>
                    <a:lstStyle/>
                    <a:p>
                      <a:pPr>
                        <a:lnSpc>
                          <a:spcPct val="115000"/>
                        </a:lnSpc>
                        <a:spcAft>
                          <a:spcPts val="0"/>
                        </a:spcAft>
                      </a:pPr>
                      <a:r>
                        <a:rPr lang="en-GB" sz="1800" kern="1200">
                          <a:solidFill>
                            <a:srgbClr val="000000"/>
                          </a:solidFill>
                          <a:effectLst/>
                          <a:latin typeface="Arial"/>
                          <a:ea typeface="Times New Roman"/>
                          <a:cs typeface="Times New Roman"/>
                        </a:rPr>
                        <a:t>Text</a:t>
                      </a:r>
                      <a:endParaRPr lang="en-GB" sz="1100">
                        <a:effectLst/>
                        <a:latin typeface="Calibri"/>
                        <a:ea typeface="Calibri"/>
                        <a:cs typeface="Times New Roman"/>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FDDE5"/>
                    </a:solidFill>
                  </a:tcPr>
                </a:tc>
                <a:tc>
                  <a:txBody>
                    <a:bodyPr/>
                    <a:lstStyle/>
                    <a:p>
                      <a:pPr>
                        <a:lnSpc>
                          <a:spcPct val="115000"/>
                        </a:lnSpc>
                        <a:spcAft>
                          <a:spcPts val="0"/>
                        </a:spcAft>
                      </a:pPr>
                      <a:r>
                        <a:rPr lang="en-GB" sz="1800" kern="1200">
                          <a:solidFill>
                            <a:srgbClr val="000000"/>
                          </a:solidFill>
                          <a:effectLst/>
                          <a:latin typeface="Arial"/>
                          <a:ea typeface="Times New Roman"/>
                          <a:cs typeface="Times New Roman"/>
                        </a:rPr>
                        <a:t>1 byte per character</a:t>
                      </a:r>
                      <a:endParaRPr lang="en-GB" sz="1100">
                        <a:effectLst/>
                        <a:latin typeface="Calibri"/>
                        <a:ea typeface="Calibri"/>
                        <a:cs typeface="Times New Roman"/>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381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FDDE5"/>
                    </a:solidFill>
                  </a:tcPr>
                </a:tc>
              </a:tr>
              <a:tr h="349093">
                <a:tc>
                  <a:txBody>
                    <a:bodyPr/>
                    <a:lstStyle/>
                    <a:p>
                      <a:pPr>
                        <a:lnSpc>
                          <a:spcPct val="115000"/>
                        </a:lnSpc>
                        <a:spcAft>
                          <a:spcPts val="0"/>
                        </a:spcAft>
                      </a:pPr>
                      <a:r>
                        <a:rPr lang="en-GB" sz="1800" kern="1200">
                          <a:solidFill>
                            <a:srgbClr val="000000"/>
                          </a:solidFill>
                          <a:effectLst/>
                          <a:latin typeface="Arial"/>
                          <a:ea typeface="Times New Roman"/>
                          <a:cs typeface="Times New Roman"/>
                        </a:rPr>
                        <a:t>Integer</a:t>
                      </a:r>
                      <a:endParaRPr lang="en-GB" sz="1100">
                        <a:effectLst/>
                        <a:latin typeface="Calibri"/>
                        <a:ea typeface="Calibri"/>
                        <a:cs typeface="Times New Roman"/>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6EBF0"/>
                    </a:solidFill>
                  </a:tcPr>
                </a:tc>
                <a:tc>
                  <a:txBody>
                    <a:bodyPr/>
                    <a:lstStyle/>
                    <a:p>
                      <a:pPr>
                        <a:lnSpc>
                          <a:spcPct val="115000"/>
                        </a:lnSpc>
                        <a:spcAft>
                          <a:spcPts val="0"/>
                        </a:spcAft>
                      </a:pPr>
                      <a:r>
                        <a:rPr lang="en-GB" sz="1800" kern="1200" dirty="0">
                          <a:solidFill>
                            <a:srgbClr val="000000"/>
                          </a:solidFill>
                          <a:effectLst/>
                          <a:latin typeface="Arial"/>
                          <a:ea typeface="Times New Roman"/>
                          <a:cs typeface="Times New Roman"/>
                        </a:rPr>
                        <a:t>4/8 bytes</a:t>
                      </a:r>
                      <a:endParaRPr lang="en-GB" sz="1100" dirty="0">
                        <a:effectLst/>
                        <a:latin typeface="Calibri"/>
                        <a:ea typeface="Calibri"/>
                        <a:cs typeface="Times New Roman"/>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6EBF0"/>
                    </a:solidFill>
                  </a:tcPr>
                </a:tc>
              </a:tr>
              <a:tr h="349093">
                <a:tc>
                  <a:txBody>
                    <a:bodyPr/>
                    <a:lstStyle/>
                    <a:p>
                      <a:pPr>
                        <a:lnSpc>
                          <a:spcPct val="115000"/>
                        </a:lnSpc>
                        <a:spcAft>
                          <a:spcPts val="0"/>
                        </a:spcAft>
                      </a:pPr>
                      <a:r>
                        <a:rPr lang="en-GB" sz="1800" kern="1200">
                          <a:solidFill>
                            <a:srgbClr val="000000"/>
                          </a:solidFill>
                          <a:effectLst/>
                          <a:latin typeface="Arial"/>
                          <a:ea typeface="Times New Roman"/>
                          <a:cs typeface="Times New Roman"/>
                        </a:rPr>
                        <a:t>Real</a:t>
                      </a:r>
                      <a:endParaRPr lang="en-GB" sz="1100">
                        <a:effectLst/>
                        <a:latin typeface="Calibri"/>
                        <a:ea typeface="Calibri"/>
                        <a:cs typeface="Times New Roman"/>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FDDE5"/>
                    </a:solidFill>
                  </a:tcPr>
                </a:tc>
                <a:tc>
                  <a:txBody>
                    <a:bodyPr/>
                    <a:lstStyle/>
                    <a:p>
                      <a:pPr>
                        <a:lnSpc>
                          <a:spcPct val="115000"/>
                        </a:lnSpc>
                        <a:spcAft>
                          <a:spcPts val="0"/>
                        </a:spcAft>
                      </a:pPr>
                      <a:r>
                        <a:rPr lang="en-GB" sz="1800" kern="1200">
                          <a:solidFill>
                            <a:srgbClr val="000000"/>
                          </a:solidFill>
                          <a:effectLst/>
                          <a:latin typeface="Arial"/>
                          <a:ea typeface="Times New Roman"/>
                          <a:cs typeface="Times New Roman"/>
                        </a:rPr>
                        <a:t>4/8 bytes</a:t>
                      </a:r>
                      <a:endParaRPr lang="en-GB" sz="1100">
                        <a:effectLst/>
                        <a:latin typeface="Calibri"/>
                        <a:ea typeface="Calibri"/>
                        <a:cs typeface="Times New Roman"/>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FDDE5"/>
                    </a:solidFill>
                  </a:tcPr>
                </a:tc>
              </a:tr>
              <a:tr h="349093">
                <a:tc>
                  <a:txBody>
                    <a:bodyPr/>
                    <a:lstStyle/>
                    <a:p>
                      <a:pPr>
                        <a:lnSpc>
                          <a:spcPct val="115000"/>
                        </a:lnSpc>
                        <a:spcAft>
                          <a:spcPts val="0"/>
                        </a:spcAft>
                      </a:pPr>
                      <a:r>
                        <a:rPr lang="en-GB" sz="1800" kern="1200">
                          <a:solidFill>
                            <a:srgbClr val="000000"/>
                          </a:solidFill>
                          <a:effectLst/>
                          <a:latin typeface="Arial"/>
                          <a:ea typeface="Times New Roman"/>
                          <a:cs typeface="Times New Roman"/>
                        </a:rPr>
                        <a:t>Boolean</a:t>
                      </a:r>
                      <a:endParaRPr lang="en-GB" sz="1100">
                        <a:effectLst/>
                        <a:latin typeface="Calibri"/>
                        <a:ea typeface="Calibri"/>
                        <a:cs typeface="Times New Roman"/>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6EBF0"/>
                    </a:solidFill>
                  </a:tcPr>
                </a:tc>
                <a:tc>
                  <a:txBody>
                    <a:bodyPr/>
                    <a:lstStyle/>
                    <a:p>
                      <a:pPr>
                        <a:lnSpc>
                          <a:spcPct val="115000"/>
                        </a:lnSpc>
                        <a:spcAft>
                          <a:spcPts val="0"/>
                        </a:spcAft>
                      </a:pPr>
                      <a:r>
                        <a:rPr lang="en-GB" sz="1800" kern="1200">
                          <a:solidFill>
                            <a:srgbClr val="000000"/>
                          </a:solidFill>
                          <a:effectLst/>
                          <a:latin typeface="Arial"/>
                          <a:ea typeface="Times New Roman"/>
                          <a:cs typeface="Times New Roman"/>
                        </a:rPr>
                        <a:t>1 byte</a:t>
                      </a:r>
                      <a:endParaRPr lang="en-GB" sz="1100">
                        <a:effectLst/>
                        <a:latin typeface="Calibri"/>
                        <a:ea typeface="Calibri"/>
                        <a:cs typeface="Times New Roman"/>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C6EBF0"/>
                    </a:solidFill>
                  </a:tcPr>
                </a:tc>
              </a:tr>
              <a:tr h="349093">
                <a:tc>
                  <a:txBody>
                    <a:bodyPr/>
                    <a:lstStyle/>
                    <a:p>
                      <a:pPr>
                        <a:lnSpc>
                          <a:spcPct val="115000"/>
                        </a:lnSpc>
                        <a:spcAft>
                          <a:spcPts val="0"/>
                        </a:spcAft>
                      </a:pPr>
                      <a:r>
                        <a:rPr lang="en-GB" sz="1800" kern="1200">
                          <a:solidFill>
                            <a:srgbClr val="000000"/>
                          </a:solidFill>
                          <a:effectLst/>
                          <a:latin typeface="Arial"/>
                          <a:ea typeface="Times New Roman"/>
                          <a:cs typeface="Times New Roman"/>
                        </a:rPr>
                        <a:t>Date</a:t>
                      </a:r>
                      <a:endParaRPr lang="en-GB" sz="1100">
                        <a:effectLst/>
                        <a:latin typeface="Calibri"/>
                        <a:ea typeface="Calibri"/>
                        <a:cs typeface="Times New Roman"/>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FDDE5"/>
                    </a:solidFill>
                  </a:tcPr>
                </a:tc>
                <a:tc>
                  <a:txBody>
                    <a:bodyPr/>
                    <a:lstStyle/>
                    <a:p>
                      <a:pPr>
                        <a:lnSpc>
                          <a:spcPct val="115000"/>
                        </a:lnSpc>
                        <a:spcAft>
                          <a:spcPts val="0"/>
                        </a:spcAft>
                      </a:pPr>
                      <a:r>
                        <a:rPr lang="en-GB" sz="1800" kern="1200" dirty="0">
                          <a:solidFill>
                            <a:srgbClr val="000000"/>
                          </a:solidFill>
                          <a:effectLst/>
                          <a:latin typeface="Arial"/>
                          <a:ea typeface="Times New Roman"/>
                          <a:cs typeface="Times New Roman"/>
                        </a:rPr>
                        <a:t>8 bytes</a:t>
                      </a:r>
                      <a:endParaRPr lang="en-GB" sz="1100" dirty="0">
                        <a:effectLst/>
                        <a:latin typeface="Calibri"/>
                        <a:ea typeface="Calibri"/>
                        <a:cs typeface="Times New Roman"/>
                      </a:endParaRPr>
                    </a:p>
                  </a:txBody>
                  <a:tcP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9FDDE5"/>
                    </a:solidFill>
                  </a:tcPr>
                </a:tc>
              </a:tr>
            </a:tbl>
          </a:graphicData>
        </a:graphic>
      </p:graphicFrame>
      <p:sp>
        <p:nvSpPr>
          <p:cNvPr id="8" name="Content Placeholder 2"/>
          <p:cNvSpPr txBox="1">
            <a:spLocks/>
          </p:cNvSpPr>
          <p:nvPr/>
        </p:nvSpPr>
        <p:spPr>
          <a:xfrm>
            <a:off x="4211960" y="1412776"/>
            <a:ext cx="4773216" cy="1944216"/>
          </a:xfrm>
          <a:prstGeom prst="rect">
            <a:avLst/>
          </a:prstGeom>
        </p:spPr>
        <p:txBody>
          <a:bodyPr vert="horz" lIns="91440" tIns="45720" rIns="91440" bIns="45720" rtlCol="0">
            <a:normAutofit fontScale="62500" lnSpcReduction="20000"/>
          </a:bodyPr>
          <a:lstStyle>
            <a:lvl1pPr marL="342900" indent="-342900" algn="l" defTabSz="914400" rtl="0" eaLnBrk="1" latinLnBrk="0" hangingPunct="1">
              <a:spcBef>
                <a:spcPct val="20000"/>
              </a:spcBef>
              <a:buFont typeface="Arial" panose="020B0604020202020204" pitchFamily="34" charset="0"/>
              <a:buChar char="•"/>
              <a:defRPr sz="26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2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lang="en-GB" sz="2400" dirty="0"/>
              <a:t>e.g. a database record has 4 fields:</a:t>
            </a:r>
          </a:p>
          <a:p>
            <a:pPr marL="285750" indent="-285750"/>
            <a:r>
              <a:rPr lang="en-GB" sz="2400" dirty="0" err="1"/>
              <a:t>FirstName</a:t>
            </a:r>
            <a:r>
              <a:rPr lang="en-GB" sz="2400" dirty="0"/>
              <a:t> (text up to 10 characters)</a:t>
            </a:r>
          </a:p>
          <a:p>
            <a:pPr marL="285750" indent="-285750"/>
            <a:r>
              <a:rPr lang="en-GB" sz="2400" dirty="0"/>
              <a:t>Surname (text up to 10 characters)</a:t>
            </a:r>
          </a:p>
          <a:p>
            <a:pPr marL="285750" indent="-285750"/>
            <a:r>
              <a:rPr lang="en-GB" sz="2400" dirty="0" err="1"/>
              <a:t>DateOfBirth</a:t>
            </a:r>
            <a:endParaRPr lang="en-GB" sz="2400" dirty="0"/>
          </a:p>
          <a:p>
            <a:pPr marL="285750" indent="-285750"/>
            <a:r>
              <a:rPr lang="en-GB" sz="2400" dirty="0" err="1"/>
              <a:t>NumberOfChildren</a:t>
            </a:r>
            <a:endParaRPr lang="en-GB" sz="2400" dirty="0"/>
          </a:p>
          <a:p>
            <a:pPr marL="285750" indent="-285750"/>
            <a:endParaRPr lang="en-GB" sz="2400" dirty="0"/>
          </a:p>
          <a:p>
            <a:r>
              <a:rPr lang="en-GB" sz="2400" dirty="0"/>
              <a:t>The database will need to store 100 records.</a:t>
            </a:r>
          </a:p>
          <a:p>
            <a:endParaRPr lang="en-GB" dirty="0"/>
          </a:p>
        </p:txBody>
      </p:sp>
    </p:spTree>
    <p:extLst>
      <p:ext uri="{BB962C8B-B14F-4D97-AF65-F5344CB8AC3E}">
        <p14:creationId xmlns:p14="http://schemas.microsoft.com/office/powerpoint/2010/main" val="44663756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Image</a:t>
            </a:r>
          </a:p>
        </p:txBody>
      </p:sp>
      <p:sp>
        <p:nvSpPr>
          <p:cNvPr id="3" name="Content Placeholder 2"/>
          <p:cNvSpPr>
            <a:spLocks noGrp="1"/>
          </p:cNvSpPr>
          <p:nvPr>
            <p:ph idx="1"/>
          </p:nvPr>
        </p:nvSpPr>
        <p:spPr>
          <a:xfrm>
            <a:off x="457200" y="1600201"/>
            <a:ext cx="8219256" cy="4277652"/>
          </a:xfrm>
        </p:spPr>
        <p:txBody>
          <a:bodyPr>
            <a:normAutofit fontScale="92500" lnSpcReduction="10000"/>
          </a:bodyPr>
          <a:lstStyle/>
          <a:p>
            <a:r>
              <a:rPr lang="en-GB" sz="2800" dirty="0"/>
              <a:t>(Number of pixels * number of bytes per pixel) + 10% for overheads</a:t>
            </a:r>
          </a:p>
          <a:p>
            <a:r>
              <a:rPr lang="en-GB" sz="2800" dirty="0"/>
              <a:t>E.g. an image is 1024 x 720 pixels.  It has 256 different colours.</a:t>
            </a:r>
          </a:p>
          <a:p>
            <a:r>
              <a:rPr lang="en-GB" sz="2800" dirty="0"/>
              <a:t>256 colours = 8 bits per pixel (1 byte), because with 8 bits you can have 256 different combinations</a:t>
            </a:r>
          </a:p>
          <a:p>
            <a:endParaRPr lang="en-GB" sz="2800" dirty="0"/>
          </a:p>
          <a:p>
            <a:r>
              <a:rPr lang="en-GB" sz="2800" dirty="0"/>
              <a:t>Number of pixels = 1024 * 720 = 737280 pixels</a:t>
            </a:r>
          </a:p>
          <a:p>
            <a:r>
              <a:rPr lang="en-GB" sz="2800" dirty="0"/>
              <a:t>737280 * 1.1 = 811008 bytes or ...</a:t>
            </a:r>
          </a:p>
          <a:p>
            <a:r>
              <a:rPr lang="en-GB" sz="2800" dirty="0"/>
              <a:t>...811008/1024 = 792KB</a:t>
            </a:r>
          </a:p>
        </p:txBody>
      </p:sp>
    </p:spTree>
    <p:extLst>
      <p:ext uri="{BB962C8B-B14F-4D97-AF65-F5344CB8AC3E}">
        <p14:creationId xmlns:p14="http://schemas.microsoft.com/office/powerpoint/2010/main" val="152873699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Sound</a:t>
            </a:r>
          </a:p>
        </p:txBody>
      </p:sp>
      <p:sp>
        <p:nvSpPr>
          <p:cNvPr id="3" name="Content Placeholder 2"/>
          <p:cNvSpPr>
            <a:spLocks noGrp="1"/>
          </p:cNvSpPr>
          <p:nvPr>
            <p:ph idx="1"/>
          </p:nvPr>
        </p:nvSpPr>
        <p:spPr/>
        <p:txBody>
          <a:bodyPr>
            <a:normAutofit lnSpcReduction="10000"/>
          </a:bodyPr>
          <a:lstStyle/>
          <a:p>
            <a:r>
              <a:rPr lang="en-GB" sz="2800" dirty="0" err="1"/>
              <a:t>bytesPerSample</a:t>
            </a:r>
            <a:r>
              <a:rPr lang="en-GB" sz="2800" dirty="0"/>
              <a:t> * </a:t>
            </a:r>
            <a:r>
              <a:rPr lang="en-GB" sz="2800" dirty="0" err="1"/>
              <a:t>samplesPerSecond</a:t>
            </a:r>
            <a:r>
              <a:rPr lang="en-GB" sz="2800" dirty="0"/>
              <a:t> * channels * duration</a:t>
            </a:r>
          </a:p>
          <a:p>
            <a:endParaRPr lang="en-GB" sz="2800" dirty="0"/>
          </a:p>
          <a:p>
            <a:r>
              <a:rPr lang="en-GB" sz="2800" dirty="0"/>
              <a:t>E.g. a sound file has 2 bytes per sample, it takes 10 samples per second, over 2 channels and is 30 seconds long.</a:t>
            </a:r>
          </a:p>
          <a:p>
            <a:endParaRPr lang="en-GB" sz="2800" dirty="0"/>
          </a:p>
          <a:p>
            <a:r>
              <a:rPr lang="en-GB" sz="2800" dirty="0"/>
              <a:t>2 * 10 * 2 * 30 = 1200 bytes or...</a:t>
            </a:r>
          </a:p>
          <a:p>
            <a:r>
              <a:rPr lang="en-GB" sz="2800" dirty="0"/>
              <a:t>..1200/1024 = 1.17 KB</a:t>
            </a:r>
          </a:p>
          <a:p>
            <a:pPr marL="0" indent="0">
              <a:buNone/>
            </a:pPr>
            <a:endParaRPr lang="en-GB" dirty="0"/>
          </a:p>
        </p:txBody>
      </p:sp>
    </p:spTree>
    <p:extLst>
      <p:ext uri="{BB962C8B-B14F-4D97-AF65-F5344CB8AC3E}">
        <p14:creationId xmlns:p14="http://schemas.microsoft.com/office/powerpoint/2010/main" val="272491998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Activity 2</a:t>
            </a:r>
          </a:p>
        </p:txBody>
      </p:sp>
      <p:sp>
        <p:nvSpPr>
          <p:cNvPr id="3" name="Content Placeholder 2"/>
          <p:cNvSpPr>
            <a:spLocks noGrp="1"/>
          </p:cNvSpPr>
          <p:nvPr>
            <p:ph idx="1"/>
          </p:nvPr>
        </p:nvSpPr>
        <p:spPr/>
        <p:txBody>
          <a:bodyPr/>
          <a:lstStyle/>
          <a:p>
            <a:pPr marL="0" indent="0">
              <a:buNone/>
            </a:pPr>
            <a:r>
              <a:rPr lang="en-GB" dirty="0"/>
              <a:t>Estimate the file size of each file described on the worksheet.</a:t>
            </a:r>
          </a:p>
          <a:p>
            <a:endParaRPr lang="en-GB" dirty="0"/>
          </a:p>
        </p:txBody>
      </p:sp>
    </p:spTree>
    <p:extLst>
      <p:ext uri="{BB962C8B-B14F-4D97-AF65-F5344CB8AC3E}">
        <p14:creationId xmlns:p14="http://schemas.microsoft.com/office/powerpoint/2010/main" val="153570516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Activity 2 </a:t>
            </a:r>
            <a:r>
              <a:rPr lang="en-GB" b="1" dirty="0" smtClean="0"/>
              <a:t>- Answers</a:t>
            </a:r>
            <a:endParaRPr lang="en-GB" b="1" dirty="0"/>
          </a:p>
        </p:txBody>
      </p:sp>
      <p:sp>
        <p:nvSpPr>
          <p:cNvPr id="3" name="Content Placeholder 2"/>
          <p:cNvSpPr>
            <a:spLocks noGrp="1"/>
          </p:cNvSpPr>
          <p:nvPr>
            <p:ph idx="1"/>
          </p:nvPr>
        </p:nvSpPr>
        <p:spPr/>
        <p:txBody>
          <a:bodyPr/>
          <a:lstStyle/>
          <a:p>
            <a:pPr marL="514350" indent="-514350">
              <a:buFont typeface="+mj-lt"/>
              <a:buAutoNum type="arabicPeriod"/>
            </a:pPr>
            <a:r>
              <a:rPr lang="en-GB" dirty="0"/>
              <a:t>10000 * 1 * 1.1 = 11000bytes = 10.7 KB</a:t>
            </a:r>
          </a:p>
          <a:p>
            <a:pPr marL="514350" indent="-514350">
              <a:buFont typeface="+mj-lt"/>
              <a:buAutoNum type="arabicPeriod"/>
            </a:pPr>
            <a:r>
              <a:rPr lang="en-GB" dirty="0"/>
              <a:t>(6+20+15+8+4+4) * 200 * 1.1 = 57 * 200 * 1.1 = 12540 bytes = 12.24 KB</a:t>
            </a:r>
          </a:p>
          <a:p>
            <a:pPr marL="514350" indent="-514350">
              <a:buFont typeface="+mj-lt"/>
              <a:buAutoNum type="arabicPeriod"/>
            </a:pPr>
            <a:r>
              <a:rPr lang="en-GB" dirty="0"/>
              <a:t>2030 * 1000 * 2 * 1.1 = 4466000bytes = 4361.3 KB = 4.3 MB</a:t>
            </a:r>
          </a:p>
          <a:p>
            <a:pPr marL="514350" indent="-514350">
              <a:buFont typeface="+mj-lt"/>
              <a:buAutoNum type="arabicPeriod"/>
            </a:pPr>
            <a:r>
              <a:rPr lang="en-GB" dirty="0"/>
              <a:t>4 * 100 * 1 * (2 * 60 + 30) = 400 * (150) = 60000bytes = 58.6KB</a:t>
            </a:r>
          </a:p>
          <a:p>
            <a:pPr marL="0" indent="0">
              <a:buNone/>
            </a:pPr>
            <a:endParaRPr lang="en-GB" dirty="0"/>
          </a:p>
        </p:txBody>
      </p:sp>
    </p:spTree>
    <p:extLst>
      <p:ext uri="{BB962C8B-B14F-4D97-AF65-F5344CB8AC3E}">
        <p14:creationId xmlns:p14="http://schemas.microsoft.com/office/powerpoint/2010/main" val="41412587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7CCFDB"/>
          </a:solidFill>
        </p:spPr>
        <p:txBody>
          <a:bodyPr/>
          <a:lstStyle/>
          <a:p>
            <a:r>
              <a:rPr lang="en-GB" b="1" dirty="0"/>
              <a:t>Big Picture</a:t>
            </a:r>
            <a:endParaRPr lang="en-GB" dirty="0"/>
          </a:p>
        </p:txBody>
      </p:sp>
      <p:sp>
        <p:nvSpPr>
          <p:cNvPr id="3" name="Content Placeholder 2"/>
          <p:cNvSpPr>
            <a:spLocks noGrp="1"/>
          </p:cNvSpPr>
          <p:nvPr>
            <p:ph idx="1"/>
          </p:nvPr>
        </p:nvSpPr>
        <p:spPr/>
        <p:txBody>
          <a:bodyPr/>
          <a:lstStyle/>
          <a:p>
            <a:pPr marL="0" indent="0">
              <a:buNone/>
            </a:pPr>
            <a:r>
              <a:rPr lang="en-GB" dirty="0"/>
              <a:t>How do you decide which storage device to buy?</a:t>
            </a:r>
          </a:p>
          <a:p>
            <a:pPr marL="0" indent="0">
              <a:buNone/>
            </a:pPr>
            <a:endParaRPr lang="en-GB" dirty="0"/>
          </a:p>
          <a:p>
            <a:pPr marL="0" indent="0">
              <a:buNone/>
            </a:pPr>
            <a:r>
              <a:rPr lang="en-GB" dirty="0"/>
              <a:t>Do you own one? Why did you choose that one?</a:t>
            </a:r>
          </a:p>
          <a:p>
            <a:pPr marL="0" indent="0">
              <a:buNone/>
            </a:pPr>
            <a:endParaRPr lang="en-GB" dirty="0"/>
          </a:p>
        </p:txBody>
      </p:sp>
    </p:spTree>
    <p:extLst>
      <p:ext uri="{BB962C8B-B14F-4D97-AF65-F5344CB8AC3E}">
        <p14:creationId xmlns:p14="http://schemas.microsoft.com/office/powerpoint/2010/main" val="11974622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Plenary</a:t>
            </a:r>
            <a:endParaRPr lang="en-GB" b="1" dirty="0"/>
          </a:p>
        </p:txBody>
      </p:sp>
      <p:sp>
        <p:nvSpPr>
          <p:cNvPr id="3" name="Content Placeholder 2"/>
          <p:cNvSpPr>
            <a:spLocks noGrp="1"/>
          </p:cNvSpPr>
          <p:nvPr>
            <p:ph idx="1"/>
          </p:nvPr>
        </p:nvSpPr>
        <p:spPr/>
        <p:txBody>
          <a:bodyPr>
            <a:normAutofit fontScale="92500"/>
          </a:bodyPr>
          <a:lstStyle/>
          <a:p>
            <a:r>
              <a:rPr lang="en-GB" dirty="0"/>
              <a:t>Working in mixed pairs, put these files into order from smallest to largest:</a:t>
            </a:r>
          </a:p>
          <a:p>
            <a:pPr marL="285750" indent="-285750"/>
            <a:r>
              <a:rPr lang="en-GB" dirty="0"/>
              <a:t>A text file with 220 words</a:t>
            </a:r>
          </a:p>
          <a:p>
            <a:pPr marL="285750" indent="-285750"/>
            <a:r>
              <a:rPr lang="en-GB" dirty="0"/>
              <a:t>An image that is 1000 x 200 pixels, with 1 byte per pixel</a:t>
            </a:r>
          </a:p>
          <a:p>
            <a:pPr marL="285750" indent="-285750"/>
            <a:r>
              <a:rPr lang="en-GB" dirty="0"/>
              <a:t>A sound file that has 1 byte per sample, it takes 2 samples per second, over 1 channel and is 600 seconds long</a:t>
            </a:r>
          </a:p>
          <a:p>
            <a:pPr marL="285750" indent="-285750"/>
            <a:r>
              <a:rPr lang="en-GB" dirty="0"/>
              <a:t>An image that is 100 x 200 pixels, with 2 bytes per pixel</a:t>
            </a:r>
          </a:p>
          <a:p>
            <a:pPr marL="285750" indent="-285750"/>
            <a:r>
              <a:rPr lang="en-GB" dirty="0"/>
              <a:t>A text file with 3000 words</a:t>
            </a:r>
          </a:p>
        </p:txBody>
      </p:sp>
    </p:spTree>
    <p:extLst>
      <p:ext uri="{BB962C8B-B14F-4D97-AF65-F5344CB8AC3E}">
        <p14:creationId xmlns:p14="http://schemas.microsoft.com/office/powerpoint/2010/main" val="355776306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smtClean="0"/>
              <a:t>Plenary Answer</a:t>
            </a:r>
            <a:endParaRPr lang="en-GB" b="1" dirty="0"/>
          </a:p>
        </p:txBody>
      </p:sp>
      <p:sp>
        <p:nvSpPr>
          <p:cNvPr id="3" name="Content Placeholder 2"/>
          <p:cNvSpPr>
            <a:spLocks noGrp="1"/>
          </p:cNvSpPr>
          <p:nvPr>
            <p:ph idx="1"/>
          </p:nvPr>
        </p:nvSpPr>
        <p:spPr/>
        <p:txBody>
          <a:bodyPr>
            <a:normAutofit fontScale="85000" lnSpcReduction="20000"/>
          </a:bodyPr>
          <a:lstStyle/>
          <a:p>
            <a:r>
              <a:rPr lang="en-US" dirty="0"/>
              <a:t>A text file with 220 words (220*1.1 = </a:t>
            </a:r>
            <a:r>
              <a:rPr lang="en-US" b="1" dirty="0"/>
              <a:t>242 bytes</a:t>
            </a:r>
            <a:r>
              <a:rPr lang="en-US" dirty="0"/>
              <a:t>)</a:t>
            </a:r>
          </a:p>
          <a:p>
            <a:endParaRPr lang="en-US" dirty="0"/>
          </a:p>
          <a:p>
            <a:r>
              <a:rPr lang="en-US" dirty="0"/>
              <a:t>A sound file that has 1 byte per sample, it takes 2 samples per second, over 1 channel and is 600 seconds long (1*2*1*600 = </a:t>
            </a:r>
            <a:r>
              <a:rPr lang="en-US" b="1" dirty="0"/>
              <a:t>1200 bytes</a:t>
            </a:r>
            <a:r>
              <a:rPr lang="en-US" dirty="0"/>
              <a:t>)</a:t>
            </a:r>
          </a:p>
          <a:p>
            <a:endParaRPr lang="en-US" dirty="0"/>
          </a:p>
          <a:p>
            <a:r>
              <a:rPr lang="en-US" dirty="0"/>
              <a:t>A text file with 30000 words (30000 * 1.1 = </a:t>
            </a:r>
            <a:r>
              <a:rPr lang="en-US" b="1" dirty="0"/>
              <a:t>33000 bytes</a:t>
            </a:r>
            <a:r>
              <a:rPr lang="en-US" dirty="0"/>
              <a:t>)</a:t>
            </a:r>
          </a:p>
          <a:p>
            <a:endParaRPr lang="en-US" dirty="0"/>
          </a:p>
          <a:p>
            <a:r>
              <a:rPr lang="en-US" dirty="0"/>
              <a:t>An image that is 100 x 200 pixels, with 2 bytes per pixel (100*200*2*1.1 = </a:t>
            </a:r>
            <a:r>
              <a:rPr lang="en-US" b="1" dirty="0"/>
              <a:t>44000 bytes</a:t>
            </a:r>
            <a:r>
              <a:rPr lang="en-US" dirty="0"/>
              <a:t>)</a:t>
            </a:r>
          </a:p>
          <a:p>
            <a:endParaRPr lang="en-US" dirty="0"/>
          </a:p>
          <a:p>
            <a:r>
              <a:rPr lang="en-US" dirty="0"/>
              <a:t>An image that is 1000 x 200 pixels, with 1 byte per pixel (1000*200*1*1.1) = </a:t>
            </a:r>
            <a:r>
              <a:rPr lang="en-US" b="1" dirty="0"/>
              <a:t>220000 bytes</a:t>
            </a:r>
          </a:p>
          <a:p>
            <a:endParaRPr lang="en-GB" dirty="0"/>
          </a:p>
        </p:txBody>
      </p:sp>
    </p:spTree>
    <p:extLst>
      <p:ext uri="{BB962C8B-B14F-4D97-AF65-F5344CB8AC3E}">
        <p14:creationId xmlns:p14="http://schemas.microsoft.com/office/powerpoint/2010/main" val="137975127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bwMode="auto">
          <a:xfrm>
            <a:off x="827585" y="4581127"/>
            <a:ext cx="7536954" cy="1224137"/>
          </a:xfrm>
          <a:prstGeom prst="roundRect">
            <a:avLst/>
          </a:prstGeom>
          <a:solidFill>
            <a:schemeClr val="tx1">
              <a:alpha val="20000"/>
            </a:schemeClr>
          </a:solidFill>
          <a:ln>
            <a:noFill/>
          </a:ln>
        </p:spPr>
        <p:style>
          <a:lnRef idx="2">
            <a:schemeClr val="accent5"/>
          </a:lnRef>
          <a:fillRef idx="1">
            <a:schemeClr val="lt1"/>
          </a:fillRef>
          <a:effectRef idx="0">
            <a:schemeClr val="accent5"/>
          </a:effectRef>
          <a:fontRef idx="minor">
            <a:schemeClr val="dk1"/>
          </a:fontRef>
        </p:style>
        <p:txBody>
          <a:bodyPr anchor="ctr"/>
          <a:lstStyle/>
          <a:p>
            <a:r>
              <a:rPr lang="en-GB" sz="800" b="1" dirty="0">
                <a:latin typeface="Arial" panose="020B0604020202020204" pitchFamily="34" charset="0"/>
                <a:cs typeface="Arial" panose="020B0604020202020204" pitchFamily="34" charset="0"/>
              </a:rPr>
              <a:t>OCR Resources</a:t>
            </a:r>
            <a:r>
              <a:rPr lang="en-GB" sz="800" dirty="0">
                <a:latin typeface="Arial" panose="020B0604020202020204" pitchFamily="34" charset="0"/>
                <a:cs typeface="Arial" panose="020B0604020202020204" pitchFamily="34" charset="0"/>
              </a:rPr>
              <a:t>: </a:t>
            </a:r>
            <a:r>
              <a:rPr lang="en-GB" sz="800" i="1" dirty="0">
                <a:latin typeface="Arial" panose="020B0604020202020204" pitchFamily="34" charset="0"/>
                <a:cs typeface="Arial" panose="020B0604020202020204" pitchFamily="34" charset="0"/>
              </a:rPr>
              <a:t>the small print</a:t>
            </a:r>
            <a:br>
              <a:rPr lang="en-GB" sz="800" i="1" dirty="0">
                <a:latin typeface="Arial" panose="020B0604020202020204" pitchFamily="34" charset="0"/>
                <a:cs typeface="Arial" panose="020B0604020202020204" pitchFamily="34" charset="0"/>
              </a:rPr>
            </a:br>
            <a:r>
              <a:rPr lang="en-GB" sz="800" dirty="0">
                <a:latin typeface="Arial" panose="020B0604020202020204" pitchFamily="34" charset="0"/>
                <a:cs typeface="Arial" panose="020B0604020202020204" pitchFamily="34" charset="0"/>
              </a:rPr>
              <a:t>OCR’s resources are provided to support the teaching of OCR specifications, but in no way constitute an endorsed teaching method that is required by the Board, and the decision to use them lies with the individual teacher.   Whilst every effort is made to ensure the accuracy of the content, OCR cannot be held responsible for any errors or omissions within these resources. </a:t>
            </a:r>
            <a:br>
              <a:rPr lang="en-GB" sz="800" dirty="0">
                <a:latin typeface="Arial" panose="020B0604020202020204" pitchFamily="34" charset="0"/>
                <a:cs typeface="Arial" panose="020B0604020202020204" pitchFamily="34" charset="0"/>
              </a:rPr>
            </a:br>
            <a:r>
              <a:rPr lang="en-GB" sz="800" dirty="0">
                <a:latin typeface="Arial" panose="020B0604020202020204" pitchFamily="34" charset="0"/>
                <a:cs typeface="Arial" panose="020B0604020202020204" pitchFamily="34" charset="0"/>
              </a:rPr>
              <a:t>© OCR 2016 - This resource may be freely copied and distributed, as long as the OCR logo and this message remain intact and OCR is acknowledged as the originator of this work.</a:t>
            </a:r>
          </a:p>
          <a:p>
            <a:r>
              <a:rPr lang="en-GB" sz="800" dirty="0">
                <a:latin typeface="Arial" panose="020B0604020202020204" pitchFamily="34" charset="0"/>
                <a:cs typeface="Arial" panose="020B0604020202020204" pitchFamily="34" charset="0"/>
              </a:rPr>
              <a:t>OCR acknowledges the use of the following content: n/a</a:t>
            </a:r>
          </a:p>
          <a:p>
            <a:pPr fontAlgn="ctr"/>
            <a:r>
              <a:rPr lang="en-GB" sz="800" dirty="0">
                <a:latin typeface="Arial" panose="020B0604020202020204" pitchFamily="34" charset="0"/>
                <a:cs typeface="Arial" panose="020B0604020202020204" pitchFamily="34" charset="0"/>
              </a:rPr>
              <a:t>Please get in touch if you want to discuss the accessibility of resources we offer to support delivery of our qualifications: </a:t>
            </a:r>
            <a:r>
              <a:rPr lang="en-GB" sz="800" u="sng" dirty="0">
                <a:latin typeface="Arial" panose="020B0604020202020204" pitchFamily="34" charset="0"/>
                <a:cs typeface="Arial" panose="020B0604020202020204" pitchFamily="34" charset="0"/>
                <a:hlinkClick r:id="rId2"/>
              </a:rPr>
              <a:t>resources.feedback@ocr.org.uk</a:t>
            </a:r>
            <a:endParaRPr lang="en-GB"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1226379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Learning Objectives</a:t>
            </a:r>
          </a:p>
        </p:txBody>
      </p:sp>
      <p:sp>
        <p:nvSpPr>
          <p:cNvPr id="3" name="Content Placeholder 2"/>
          <p:cNvSpPr>
            <a:spLocks noGrp="1"/>
          </p:cNvSpPr>
          <p:nvPr>
            <p:ph idx="1"/>
          </p:nvPr>
        </p:nvSpPr>
        <p:spPr/>
        <p:txBody>
          <a:bodyPr/>
          <a:lstStyle/>
          <a:p>
            <a:r>
              <a:rPr lang="en-GB" sz="2800" dirty="0"/>
              <a:t>Be able to recommend a storage device for a situation</a:t>
            </a:r>
          </a:p>
          <a:p>
            <a:r>
              <a:rPr lang="en-GB" sz="2800" dirty="0"/>
              <a:t>Estimate data capacity requirements for different file types</a:t>
            </a:r>
          </a:p>
        </p:txBody>
      </p:sp>
    </p:spTree>
    <p:extLst>
      <p:ext uri="{BB962C8B-B14F-4D97-AF65-F5344CB8AC3E}">
        <p14:creationId xmlns:p14="http://schemas.microsoft.com/office/powerpoint/2010/main" val="205701325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Engagement Activity</a:t>
            </a:r>
          </a:p>
        </p:txBody>
      </p:sp>
      <p:sp>
        <p:nvSpPr>
          <p:cNvPr id="3" name="Content Placeholder 2"/>
          <p:cNvSpPr>
            <a:spLocks noGrp="1"/>
          </p:cNvSpPr>
          <p:nvPr>
            <p:ph idx="1"/>
          </p:nvPr>
        </p:nvSpPr>
        <p:spPr/>
        <p:txBody>
          <a:bodyPr/>
          <a:lstStyle/>
          <a:p>
            <a:r>
              <a:rPr lang="en-GB" dirty="0"/>
              <a:t>A CD ROM is better than a USB Memory Stick.</a:t>
            </a:r>
          </a:p>
          <a:p>
            <a:pPr marL="0" indent="0">
              <a:buNone/>
            </a:pPr>
            <a:endParaRPr lang="en-GB" dirty="0"/>
          </a:p>
        </p:txBody>
      </p:sp>
    </p:spTree>
    <p:extLst>
      <p:ext uri="{BB962C8B-B14F-4D97-AF65-F5344CB8AC3E}">
        <p14:creationId xmlns:p14="http://schemas.microsoft.com/office/powerpoint/2010/main" val="376702571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Key Words</a:t>
            </a:r>
          </a:p>
        </p:txBody>
      </p:sp>
      <p:sp>
        <p:nvSpPr>
          <p:cNvPr id="3" name="Content Placeholder 2"/>
          <p:cNvSpPr>
            <a:spLocks noGrp="1"/>
          </p:cNvSpPr>
          <p:nvPr>
            <p:ph idx="1"/>
          </p:nvPr>
        </p:nvSpPr>
        <p:spPr/>
        <p:txBody>
          <a:bodyPr>
            <a:normAutofit/>
          </a:bodyPr>
          <a:lstStyle/>
          <a:p>
            <a:r>
              <a:rPr lang="en-GB" dirty="0"/>
              <a:t>Storage</a:t>
            </a:r>
          </a:p>
          <a:p>
            <a:r>
              <a:rPr lang="en-GB" dirty="0"/>
              <a:t>Characteristic</a:t>
            </a:r>
          </a:p>
          <a:p>
            <a:r>
              <a:rPr lang="en-GB" dirty="0"/>
              <a:t>Estimate</a:t>
            </a:r>
          </a:p>
          <a:p>
            <a:r>
              <a:rPr lang="en-GB" dirty="0"/>
              <a:t>Overheads</a:t>
            </a:r>
          </a:p>
        </p:txBody>
      </p:sp>
    </p:spTree>
    <p:extLst>
      <p:ext uri="{BB962C8B-B14F-4D97-AF65-F5344CB8AC3E}">
        <p14:creationId xmlns:p14="http://schemas.microsoft.com/office/powerpoint/2010/main" val="25457314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Recommending a storage device</a:t>
            </a:r>
          </a:p>
        </p:txBody>
      </p:sp>
      <p:sp>
        <p:nvSpPr>
          <p:cNvPr id="3" name="Content Placeholder 2"/>
          <p:cNvSpPr>
            <a:spLocks noGrp="1"/>
          </p:cNvSpPr>
          <p:nvPr>
            <p:ph idx="1"/>
          </p:nvPr>
        </p:nvSpPr>
        <p:spPr>
          <a:xfrm>
            <a:off x="457200" y="1600201"/>
            <a:ext cx="8075240" cy="4277652"/>
          </a:xfrm>
        </p:spPr>
        <p:txBody>
          <a:bodyPr/>
          <a:lstStyle/>
          <a:p>
            <a:r>
              <a:rPr lang="en-GB" sz="2400" dirty="0"/>
              <a:t>What characteristics can you remember from last lesson?</a:t>
            </a:r>
          </a:p>
          <a:p>
            <a:pPr lvl="1">
              <a:buFont typeface="Arial" panose="020B0604020202020204" pitchFamily="34" charset="0"/>
              <a:buChar char="-"/>
            </a:pPr>
            <a:r>
              <a:rPr lang="en-GB" sz="1800" dirty="0"/>
              <a:t>Capacity</a:t>
            </a:r>
          </a:p>
          <a:p>
            <a:pPr lvl="1">
              <a:buFont typeface="Arial" panose="020B0604020202020204" pitchFamily="34" charset="0"/>
              <a:buChar char="-"/>
            </a:pPr>
            <a:r>
              <a:rPr lang="en-GB" sz="1800" dirty="0"/>
              <a:t>Speed</a:t>
            </a:r>
          </a:p>
          <a:p>
            <a:pPr lvl="1">
              <a:buFont typeface="Arial" panose="020B0604020202020204" pitchFamily="34" charset="0"/>
              <a:buChar char="-"/>
            </a:pPr>
            <a:r>
              <a:rPr lang="en-GB" sz="1800" dirty="0"/>
              <a:t>Portability</a:t>
            </a:r>
          </a:p>
          <a:p>
            <a:pPr lvl="1">
              <a:buFont typeface="Arial" panose="020B0604020202020204" pitchFamily="34" charset="0"/>
              <a:buChar char="-"/>
            </a:pPr>
            <a:r>
              <a:rPr lang="en-GB" sz="1800" dirty="0"/>
              <a:t>Durability</a:t>
            </a:r>
          </a:p>
          <a:p>
            <a:pPr lvl="1">
              <a:buFont typeface="Arial" panose="020B0604020202020204" pitchFamily="34" charset="0"/>
              <a:buChar char="-"/>
            </a:pPr>
            <a:r>
              <a:rPr lang="en-GB" sz="1800" dirty="0"/>
              <a:t>Reliability</a:t>
            </a:r>
          </a:p>
          <a:p>
            <a:pPr lvl="1">
              <a:buFont typeface="Arial" panose="020B0604020202020204" pitchFamily="34" charset="0"/>
              <a:buChar char="-"/>
            </a:pPr>
            <a:r>
              <a:rPr lang="en-GB" sz="1800" dirty="0"/>
              <a:t>Cost</a:t>
            </a:r>
          </a:p>
          <a:p>
            <a:r>
              <a:rPr lang="en-GB" sz="2400" dirty="0"/>
              <a:t>Use these to decide which type to recommend...</a:t>
            </a:r>
          </a:p>
          <a:p>
            <a:r>
              <a:rPr lang="en-GB" sz="2400" dirty="0"/>
              <a:t>...and why.  </a:t>
            </a:r>
            <a:r>
              <a:rPr lang="en-GB" sz="2400" i="1" dirty="0"/>
              <a:t>The why is as important as the what.</a:t>
            </a:r>
          </a:p>
        </p:txBody>
      </p:sp>
    </p:spTree>
    <p:extLst>
      <p:ext uri="{BB962C8B-B14F-4D97-AF65-F5344CB8AC3E}">
        <p14:creationId xmlns:p14="http://schemas.microsoft.com/office/powerpoint/2010/main" val="32392158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Scenario 1</a:t>
            </a:r>
          </a:p>
        </p:txBody>
      </p:sp>
      <p:sp>
        <p:nvSpPr>
          <p:cNvPr id="3" name="Content Placeholder 2"/>
          <p:cNvSpPr>
            <a:spLocks noGrp="1"/>
          </p:cNvSpPr>
          <p:nvPr>
            <p:ph idx="1"/>
          </p:nvPr>
        </p:nvSpPr>
        <p:spPr/>
        <p:txBody>
          <a:bodyPr>
            <a:normAutofit fontScale="85000" lnSpcReduction="20000"/>
          </a:bodyPr>
          <a:lstStyle/>
          <a:p>
            <a:pPr marL="0" indent="0">
              <a:buNone/>
            </a:pPr>
            <a:r>
              <a:rPr lang="en-GB" sz="2800" dirty="0"/>
              <a:t>A graphics designer needs to store their creations (images, sound and video).  They work mainly from home, but like to take their work to events and meetings.</a:t>
            </a:r>
          </a:p>
          <a:p>
            <a:pPr marL="0" indent="0">
              <a:buNone/>
            </a:pPr>
            <a:endParaRPr lang="en-GB" sz="2800" dirty="0"/>
          </a:p>
          <a:p>
            <a:pPr marL="0" indent="0">
              <a:buNone/>
            </a:pPr>
            <a:r>
              <a:rPr lang="en-GB" sz="2800" dirty="0"/>
              <a:t>What characteristics do they need from the storage device?</a:t>
            </a:r>
          </a:p>
          <a:p>
            <a:r>
              <a:rPr lang="en-GB" sz="2800" dirty="0"/>
              <a:t>Large capacity</a:t>
            </a:r>
          </a:p>
          <a:p>
            <a:r>
              <a:rPr lang="en-GB" sz="2800" dirty="0"/>
              <a:t>Portability</a:t>
            </a:r>
          </a:p>
          <a:p>
            <a:r>
              <a:rPr lang="en-GB" sz="2800" dirty="0"/>
              <a:t>Durability</a:t>
            </a:r>
          </a:p>
          <a:p>
            <a:r>
              <a:rPr lang="en-GB" sz="2800" dirty="0"/>
              <a:t>Reliability</a:t>
            </a:r>
          </a:p>
          <a:p>
            <a:pPr marL="0" indent="0">
              <a:buNone/>
            </a:pPr>
            <a:endParaRPr lang="en-GB" sz="2800" dirty="0"/>
          </a:p>
          <a:p>
            <a:pPr marL="0" indent="0">
              <a:buNone/>
            </a:pPr>
            <a:r>
              <a:rPr lang="en-GB" sz="2800" dirty="0"/>
              <a:t>What do you recommend?  Why?</a:t>
            </a:r>
          </a:p>
          <a:p>
            <a:pPr marL="0" indent="0">
              <a:buNone/>
            </a:pPr>
            <a:endParaRPr lang="en-GB" dirty="0"/>
          </a:p>
        </p:txBody>
      </p:sp>
    </p:spTree>
    <p:extLst>
      <p:ext uri="{BB962C8B-B14F-4D97-AF65-F5344CB8AC3E}">
        <p14:creationId xmlns:p14="http://schemas.microsoft.com/office/powerpoint/2010/main" val="8304113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Scenario 2</a:t>
            </a:r>
          </a:p>
        </p:txBody>
      </p:sp>
      <p:sp>
        <p:nvSpPr>
          <p:cNvPr id="3" name="Content Placeholder 2"/>
          <p:cNvSpPr>
            <a:spLocks noGrp="1"/>
          </p:cNvSpPr>
          <p:nvPr>
            <p:ph idx="1"/>
          </p:nvPr>
        </p:nvSpPr>
        <p:spPr>
          <a:xfrm>
            <a:off x="457200" y="1600201"/>
            <a:ext cx="8232246" cy="4277652"/>
          </a:xfrm>
        </p:spPr>
        <p:txBody>
          <a:bodyPr>
            <a:normAutofit fontScale="85000" lnSpcReduction="10000"/>
          </a:bodyPr>
          <a:lstStyle/>
          <a:p>
            <a:pPr marL="0" indent="0">
              <a:buNone/>
            </a:pPr>
            <a:r>
              <a:rPr lang="en-GB" sz="2800" dirty="0"/>
              <a:t>The Managing Director of a small accountancy firm stores data about the company’s clients and their accounts.  The Managing Director only works at the office.</a:t>
            </a:r>
          </a:p>
          <a:p>
            <a:pPr marL="0" indent="0">
              <a:buNone/>
            </a:pPr>
            <a:endParaRPr lang="en-GB" sz="2800" dirty="0"/>
          </a:p>
          <a:p>
            <a:pPr marL="0" indent="0">
              <a:buNone/>
            </a:pPr>
            <a:r>
              <a:rPr lang="en-GB" sz="2800" dirty="0"/>
              <a:t>What characteristics do they need from the storage device?</a:t>
            </a:r>
          </a:p>
          <a:p>
            <a:r>
              <a:rPr lang="en-GB" sz="2800" dirty="0"/>
              <a:t>Small capacity</a:t>
            </a:r>
          </a:p>
          <a:p>
            <a:r>
              <a:rPr lang="en-GB" sz="2800" dirty="0"/>
              <a:t>Reliability</a:t>
            </a:r>
          </a:p>
          <a:p>
            <a:r>
              <a:rPr lang="en-GB" sz="2800" dirty="0"/>
              <a:t>Fast access</a:t>
            </a:r>
          </a:p>
          <a:p>
            <a:pPr marL="0" indent="0">
              <a:buNone/>
            </a:pPr>
            <a:endParaRPr lang="en-GB" sz="2800" dirty="0"/>
          </a:p>
          <a:p>
            <a:pPr marL="0" indent="0">
              <a:buNone/>
            </a:pPr>
            <a:r>
              <a:rPr lang="en-GB" sz="2800" dirty="0"/>
              <a:t>What do you recommend?  Why</a:t>
            </a:r>
            <a:r>
              <a:rPr lang="en-GB" sz="2800" dirty="0" smtClean="0"/>
              <a:t>?</a:t>
            </a:r>
            <a:endParaRPr lang="en-GB" sz="2800" dirty="0"/>
          </a:p>
        </p:txBody>
      </p:sp>
    </p:spTree>
    <p:extLst>
      <p:ext uri="{BB962C8B-B14F-4D97-AF65-F5344CB8AC3E}">
        <p14:creationId xmlns:p14="http://schemas.microsoft.com/office/powerpoint/2010/main" val="36697348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Activity 1</a:t>
            </a:r>
          </a:p>
        </p:txBody>
      </p:sp>
      <p:sp>
        <p:nvSpPr>
          <p:cNvPr id="3" name="Content Placeholder 2"/>
          <p:cNvSpPr>
            <a:spLocks noGrp="1"/>
          </p:cNvSpPr>
          <p:nvPr>
            <p:ph idx="1"/>
          </p:nvPr>
        </p:nvSpPr>
        <p:spPr>
          <a:xfrm>
            <a:off x="457200" y="1600201"/>
            <a:ext cx="8075240" cy="4277652"/>
          </a:xfrm>
        </p:spPr>
        <p:txBody>
          <a:bodyPr/>
          <a:lstStyle/>
          <a:p>
            <a:r>
              <a:rPr lang="en-GB" dirty="0"/>
              <a:t>For each of the scenarios on the worksheet:</a:t>
            </a:r>
          </a:p>
          <a:p>
            <a:pPr marL="971550" lvl="1" indent="-514350">
              <a:buFont typeface="+mj-lt"/>
              <a:buAutoNum type="arabicPeriod"/>
            </a:pPr>
            <a:r>
              <a:rPr lang="en-GB" dirty="0"/>
              <a:t>Identify the most appropriate type of storage</a:t>
            </a:r>
          </a:p>
          <a:p>
            <a:pPr marL="971550" lvl="1" indent="-514350">
              <a:buFont typeface="+mj-lt"/>
              <a:buAutoNum type="arabicPeriod"/>
            </a:pPr>
            <a:r>
              <a:rPr lang="en-GB" dirty="0"/>
              <a:t>Justify (explain) your choice</a:t>
            </a:r>
          </a:p>
        </p:txBody>
      </p:sp>
    </p:spTree>
    <p:extLst>
      <p:ext uri="{BB962C8B-B14F-4D97-AF65-F5344CB8AC3E}">
        <p14:creationId xmlns:p14="http://schemas.microsoft.com/office/powerpoint/2010/main" val="556650307"/>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623</TotalTime>
  <Words>1159</Words>
  <Application>Microsoft Office PowerPoint</Application>
  <PresentationFormat>On-screen Show (4:3)</PresentationFormat>
  <Paragraphs>185</Paragraphs>
  <Slides>22</Slides>
  <Notes>0</Notes>
  <HiddenSlides>0</HiddenSlides>
  <MMClips>0</MMClips>
  <ScaleCrop>false</ScaleCrop>
  <HeadingPairs>
    <vt:vector size="4" baseType="variant">
      <vt:variant>
        <vt:lpstr>Theme</vt:lpstr>
      </vt:variant>
      <vt:variant>
        <vt:i4>3</vt:i4>
      </vt:variant>
      <vt:variant>
        <vt:lpstr>Slide Titles</vt:lpstr>
      </vt:variant>
      <vt:variant>
        <vt:i4>22</vt:i4>
      </vt:variant>
    </vt:vector>
  </HeadingPairs>
  <TitlesOfParts>
    <vt:vector size="25" baseType="lpstr">
      <vt:lpstr>1_Custom Design</vt:lpstr>
      <vt:lpstr>Custom Design</vt:lpstr>
      <vt:lpstr>2_Custom Design</vt:lpstr>
      <vt:lpstr>Unit 1.3 Storage Lesson 2: Storing Data</vt:lpstr>
      <vt:lpstr>Big Picture</vt:lpstr>
      <vt:lpstr>Learning Objectives</vt:lpstr>
      <vt:lpstr>Engagement Activity</vt:lpstr>
      <vt:lpstr>Key Words</vt:lpstr>
      <vt:lpstr>Recommending a storage device</vt:lpstr>
      <vt:lpstr>Scenario 1</vt:lpstr>
      <vt:lpstr>Scenario 2</vt:lpstr>
      <vt:lpstr>Activity 1</vt:lpstr>
      <vt:lpstr>Activity 1 – Answers</vt:lpstr>
      <vt:lpstr>Activity 1 – Answers</vt:lpstr>
      <vt:lpstr>Data capacity</vt:lpstr>
      <vt:lpstr>Data capacity</vt:lpstr>
      <vt:lpstr>Sizes of Text files</vt:lpstr>
      <vt:lpstr>Database</vt:lpstr>
      <vt:lpstr>Image</vt:lpstr>
      <vt:lpstr>Sound</vt:lpstr>
      <vt:lpstr>Activity 2</vt:lpstr>
      <vt:lpstr>Activity 2 - Answers</vt:lpstr>
      <vt:lpstr>Plenary</vt:lpstr>
      <vt:lpstr>Plenary Answer</vt:lpstr>
      <vt:lpstr>PowerPoint Presentation</vt:lpstr>
    </vt:vector>
  </TitlesOfParts>
  <Company>Cambridge Assessment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GCSE Computer Science Unit 1.3 Storage Lesson 1</dc:title>
  <dc:creator>OCR</dc:creator>
  <cp:keywords>Computer Science, GCSE, Storage</cp:keywords>
  <cp:lastModifiedBy>Ganka Taneva</cp:lastModifiedBy>
  <cp:revision>43</cp:revision>
  <dcterms:created xsi:type="dcterms:W3CDTF">2015-10-07T12:54:48Z</dcterms:created>
  <dcterms:modified xsi:type="dcterms:W3CDTF">2016-05-26T14:06:01Z</dcterms:modified>
</cp:coreProperties>
</file>